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6"/>
  </p:notesMasterIdLst>
  <p:sldIdLst>
    <p:sldId id="307" r:id="rId2"/>
    <p:sldId id="256" r:id="rId3"/>
    <p:sldId id="296" r:id="rId4"/>
    <p:sldId id="257" r:id="rId5"/>
    <p:sldId id="292" r:id="rId6"/>
    <p:sldId id="287" r:id="rId7"/>
    <p:sldId id="288" r:id="rId8"/>
    <p:sldId id="258" r:id="rId9"/>
    <p:sldId id="289" r:id="rId10"/>
    <p:sldId id="282" r:id="rId11"/>
    <p:sldId id="261" r:id="rId12"/>
    <p:sldId id="272" r:id="rId13"/>
    <p:sldId id="262" r:id="rId14"/>
    <p:sldId id="269" r:id="rId15"/>
    <p:sldId id="285" r:id="rId16"/>
    <p:sldId id="284" r:id="rId17"/>
    <p:sldId id="304" r:id="rId18"/>
    <p:sldId id="283" r:id="rId19"/>
    <p:sldId id="290" r:id="rId20"/>
    <p:sldId id="270" r:id="rId21"/>
    <p:sldId id="268" r:id="rId22"/>
    <p:sldId id="301" r:id="rId23"/>
    <p:sldId id="271" r:id="rId24"/>
    <p:sldId id="280" r:id="rId25"/>
    <p:sldId id="293" r:id="rId26"/>
    <p:sldId id="297" r:id="rId27"/>
    <p:sldId id="263" r:id="rId28"/>
    <p:sldId id="281" r:id="rId29"/>
    <p:sldId id="265" r:id="rId30"/>
    <p:sldId id="294" r:id="rId31"/>
    <p:sldId id="295" r:id="rId32"/>
    <p:sldId id="291" r:id="rId33"/>
    <p:sldId id="267" r:id="rId34"/>
    <p:sldId id="299" r:id="rId35"/>
    <p:sldId id="273" r:id="rId36"/>
    <p:sldId id="274" r:id="rId37"/>
    <p:sldId id="286" r:id="rId38"/>
    <p:sldId id="276" r:id="rId39"/>
    <p:sldId id="278" r:id="rId40"/>
    <p:sldId id="305" r:id="rId41"/>
    <p:sldId id="306" r:id="rId42"/>
    <p:sldId id="300" r:id="rId43"/>
    <p:sldId id="302" r:id="rId44"/>
    <p:sldId id="30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69" d="100"/>
          <a:sy n="69"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5B84D3-BD4F-42EB-96F3-F9EAB8B8A46F}" type="datetimeFigureOut">
              <a:rPr lang="en-US" smtClean="0"/>
              <a:t>8/28/2017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114A61-C0CF-4173-AC40-1B50E9C9154C}" type="slidenum">
              <a:rPr lang="en-US" smtClean="0"/>
              <a:t>‹#›</a:t>
            </a:fld>
            <a:endParaRPr lang="en-US"/>
          </a:p>
        </p:txBody>
      </p:sp>
    </p:spTree>
    <p:extLst>
      <p:ext uri="{BB962C8B-B14F-4D97-AF65-F5344CB8AC3E}">
        <p14:creationId xmlns:p14="http://schemas.microsoft.com/office/powerpoint/2010/main" val="3085194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114A61-C0CF-4173-AC40-1B50E9C9154C}" type="slidenum">
              <a:rPr lang="en-US" smtClean="0"/>
              <a:t>44</a:t>
            </a:fld>
            <a:endParaRPr lang="en-US"/>
          </a:p>
        </p:txBody>
      </p:sp>
    </p:spTree>
    <p:extLst>
      <p:ext uri="{BB962C8B-B14F-4D97-AF65-F5344CB8AC3E}">
        <p14:creationId xmlns:p14="http://schemas.microsoft.com/office/powerpoint/2010/main" val="135193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196052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3538105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701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2892515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7114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358056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3545714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232951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425178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D8C38-2863-4A0B-93A5-B1D23DCD6419}" type="datetimeFigureOut">
              <a:rPr lang="en-US" smtClean="0"/>
              <a:t>8/28/2017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384586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6D8C38-2863-4A0B-93A5-B1D23DCD6419}"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314778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6D8C38-2863-4A0B-93A5-B1D23DCD6419}" type="datetimeFigureOut">
              <a:rPr lang="en-US" smtClean="0"/>
              <a:t>8/28/2017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44292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6D8C38-2863-4A0B-93A5-B1D23DCD6419}" type="datetimeFigureOut">
              <a:rPr lang="en-US" smtClean="0"/>
              <a:t>8/28/2017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1363448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D8C38-2863-4A0B-93A5-B1D23DCD6419}" type="datetimeFigureOut">
              <a:rPr lang="en-US" smtClean="0"/>
              <a:t>8/28/2017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284791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6D8C38-2863-4A0B-93A5-B1D23DCD6419}"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348364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6D8C38-2863-4A0B-93A5-B1D23DCD6419}" type="datetimeFigureOut">
              <a:rPr lang="en-US" smtClean="0"/>
              <a:t>8/28/2017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E06CB3-BF43-41C8-BD46-1C020303526C}" type="slidenum">
              <a:rPr lang="en-US" smtClean="0"/>
              <a:t>‹#›</a:t>
            </a:fld>
            <a:endParaRPr lang="en-US"/>
          </a:p>
        </p:txBody>
      </p:sp>
    </p:spTree>
    <p:extLst>
      <p:ext uri="{BB962C8B-B14F-4D97-AF65-F5344CB8AC3E}">
        <p14:creationId xmlns:p14="http://schemas.microsoft.com/office/powerpoint/2010/main" val="393803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6D8C38-2863-4A0B-93A5-B1D23DCD6419}" type="datetimeFigureOut">
              <a:rPr lang="en-US" smtClean="0"/>
              <a:t>8/28/2017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E06CB3-BF43-41C8-BD46-1C020303526C}" type="slidenum">
              <a:rPr lang="en-US" smtClean="0"/>
              <a:t>‹#›</a:t>
            </a:fld>
            <a:endParaRPr lang="en-US"/>
          </a:p>
        </p:txBody>
      </p:sp>
    </p:spTree>
    <p:extLst>
      <p:ext uri="{BB962C8B-B14F-4D97-AF65-F5344CB8AC3E}">
        <p14:creationId xmlns:p14="http://schemas.microsoft.com/office/powerpoint/2010/main" val="32882611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11" Type="http://schemas.openxmlformats.org/officeDocument/2006/relationships/image" Target="../media/image41.png"/><Relationship Id="rId5" Type="http://schemas.openxmlformats.org/officeDocument/2006/relationships/image" Target="../media/image35.jpe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kristend.Lavoie@cms.k12.nc.us" TargetMode="External"/><Relationship Id="rId2" Type="http://schemas.openxmlformats.org/officeDocument/2006/relationships/hyperlink" Target="mailto:norma.Fitzpatrick@cms.k12.nc.u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t>Welcome 6</a:t>
            </a:r>
            <a:r>
              <a:rPr lang="en-US" sz="6000" baseline="30000" dirty="0" smtClean="0"/>
              <a:t>th</a:t>
            </a:r>
            <a:r>
              <a:rPr lang="en-US" sz="6000" dirty="0" smtClean="0"/>
              <a:t> Graders!!</a:t>
            </a:r>
            <a:endParaRPr lang="en-US" sz="6000" dirty="0"/>
          </a:p>
        </p:txBody>
      </p:sp>
      <p:sp>
        <p:nvSpPr>
          <p:cNvPr id="3" name="Content Placeholder 2"/>
          <p:cNvSpPr>
            <a:spLocks noGrp="1"/>
          </p:cNvSpPr>
          <p:nvPr>
            <p:ph idx="1"/>
          </p:nvPr>
        </p:nvSpPr>
        <p:spPr/>
        <p:txBody>
          <a:bodyPr>
            <a:noAutofit/>
          </a:bodyPr>
          <a:lstStyle/>
          <a:p>
            <a:r>
              <a:rPr lang="en-US" sz="4400" dirty="0" smtClean="0"/>
              <a:t>Find a seat at any BLACK table</a:t>
            </a:r>
          </a:p>
          <a:p>
            <a:r>
              <a:rPr lang="en-US" sz="4400" dirty="0" smtClean="0"/>
              <a:t>Get a blank card and a few colors from the BROWN table  to decorate your NAME CARD</a:t>
            </a:r>
          </a:p>
          <a:p>
            <a:r>
              <a:rPr lang="en-US" sz="4400" dirty="0" smtClean="0"/>
              <a:t>Take out your schedule and agenda</a:t>
            </a:r>
            <a:endParaRPr lang="en-US" sz="4400" dirty="0"/>
          </a:p>
        </p:txBody>
      </p:sp>
    </p:spTree>
    <p:extLst>
      <p:ext uri="{BB962C8B-B14F-4D97-AF65-F5344CB8AC3E}">
        <p14:creationId xmlns:p14="http://schemas.microsoft.com/office/powerpoint/2010/main" val="1774648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52400"/>
            <a:ext cx="8596668" cy="711200"/>
          </a:xfrm>
        </p:spPr>
        <p:txBody>
          <a:bodyPr/>
          <a:lstStyle/>
          <a:p>
            <a:r>
              <a:rPr lang="en-US" dirty="0"/>
              <a:t>School Map</a:t>
            </a:r>
          </a:p>
        </p:txBody>
      </p:sp>
      <p:pic>
        <p:nvPicPr>
          <p:cNvPr id="3" name="Picture 2"/>
          <p:cNvPicPr>
            <a:picLocks noChangeAspect="1"/>
          </p:cNvPicPr>
          <p:nvPr/>
        </p:nvPicPr>
        <p:blipFill>
          <a:blip r:embed="rId2"/>
          <a:stretch>
            <a:fillRect/>
          </a:stretch>
        </p:blipFill>
        <p:spPr>
          <a:xfrm>
            <a:off x="1349375" y="826685"/>
            <a:ext cx="7934325" cy="6031315"/>
          </a:xfrm>
          <a:prstGeom prst="rect">
            <a:avLst/>
          </a:prstGeom>
        </p:spPr>
      </p:pic>
    </p:spTree>
    <p:extLst>
      <p:ext uri="{BB962C8B-B14F-4D97-AF65-F5344CB8AC3E}">
        <p14:creationId xmlns:p14="http://schemas.microsoft.com/office/powerpoint/2010/main" val="179539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Transitions</a:t>
            </a:r>
          </a:p>
        </p:txBody>
      </p:sp>
      <p:sp>
        <p:nvSpPr>
          <p:cNvPr id="3" name="Content Placeholder 2"/>
          <p:cNvSpPr>
            <a:spLocks noGrp="1"/>
          </p:cNvSpPr>
          <p:nvPr>
            <p:ph idx="1"/>
          </p:nvPr>
        </p:nvSpPr>
        <p:spPr>
          <a:xfrm>
            <a:off x="677334" y="1676399"/>
            <a:ext cx="8596668" cy="4364963"/>
          </a:xfrm>
        </p:spPr>
        <p:txBody>
          <a:bodyPr/>
          <a:lstStyle/>
          <a:p>
            <a:r>
              <a:rPr lang="en-US" dirty="0" smtClean="0"/>
              <a:t>This is your time to use the restroom</a:t>
            </a:r>
          </a:p>
          <a:p>
            <a:r>
              <a:rPr lang="en-US" dirty="0" smtClean="0"/>
              <a:t>Visit your locker only at assigned times</a:t>
            </a:r>
          </a:p>
          <a:p>
            <a:r>
              <a:rPr lang="en-US" dirty="0" smtClean="0"/>
              <a:t>Go directly to class record homework in your agenda</a:t>
            </a:r>
          </a:p>
          <a:p>
            <a:r>
              <a:rPr lang="en-US" dirty="0" smtClean="0"/>
              <a:t>Begin your class “Warm Up”</a:t>
            </a:r>
          </a:p>
          <a:p>
            <a:r>
              <a:rPr lang="en-US" dirty="0" smtClean="0"/>
              <a:t>6th </a:t>
            </a:r>
            <a:r>
              <a:rPr lang="en-US" dirty="0"/>
              <a:t>graders </a:t>
            </a:r>
            <a:r>
              <a:rPr lang="en-US" dirty="0" smtClean="0"/>
              <a:t>will bring </a:t>
            </a:r>
            <a:r>
              <a:rPr lang="en-US" dirty="0"/>
              <a:t>their instruments from band/orchestra to their last block so they already have them for dismissal</a:t>
            </a:r>
          </a:p>
        </p:txBody>
      </p:sp>
    </p:spTree>
    <p:extLst>
      <p:ext uri="{BB962C8B-B14F-4D97-AF65-F5344CB8AC3E}">
        <p14:creationId xmlns:p14="http://schemas.microsoft.com/office/powerpoint/2010/main" val="4204059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463550"/>
            <a:ext cx="8596668" cy="1320800"/>
          </a:xfrm>
        </p:spPr>
        <p:txBody>
          <a:bodyPr/>
          <a:lstStyle/>
          <a:p>
            <a:r>
              <a:rPr lang="en-US" dirty="0"/>
              <a:t>Electives </a:t>
            </a:r>
          </a:p>
        </p:txBody>
      </p:sp>
      <p:graphicFrame>
        <p:nvGraphicFramePr>
          <p:cNvPr id="4" name="Table 3"/>
          <p:cNvGraphicFramePr>
            <a:graphicFrameLocks noGrp="1"/>
          </p:cNvGraphicFramePr>
          <p:nvPr>
            <p:extLst>
              <p:ext uri="{D42A27DB-BD31-4B8C-83A1-F6EECF244321}">
                <p14:modId xmlns:p14="http://schemas.microsoft.com/office/powerpoint/2010/main" val="186230158"/>
              </p:ext>
            </p:extLst>
          </p:nvPr>
        </p:nvGraphicFramePr>
        <p:xfrm>
          <a:off x="2765809" y="463550"/>
          <a:ext cx="5933691" cy="6046830"/>
        </p:xfrm>
        <a:graphic>
          <a:graphicData uri="http://schemas.openxmlformats.org/drawingml/2006/table">
            <a:tbl>
              <a:tblPr>
                <a:tableStyleId>{5C22544A-7EE6-4342-B048-85BDC9FD1C3A}</a:tableStyleId>
              </a:tblPr>
              <a:tblGrid>
                <a:gridCol w="1311796">
                  <a:extLst>
                    <a:ext uri="{9D8B030D-6E8A-4147-A177-3AD203B41FA5}">
                      <a16:colId xmlns:a16="http://schemas.microsoft.com/office/drawing/2014/main" val="20000"/>
                    </a:ext>
                  </a:extLst>
                </a:gridCol>
                <a:gridCol w="2011421">
                  <a:extLst>
                    <a:ext uri="{9D8B030D-6E8A-4147-A177-3AD203B41FA5}">
                      <a16:colId xmlns:a16="http://schemas.microsoft.com/office/drawing/2014/main" val="20001"/>
                    </a:ext>
                  </a:extLst>
                </a:gridCol>
                <a:gridCol w="2610474">
                  <a:extLst>
                    <a:ext uri="{9D8B030D-6E8A-4147-A177-3AD203B41FA5}">
                      <a16:colId xmlns:a16="http://schemas.microsoft.com/office/drawing/2014/main" val="20002"/>
                    </a:ext>
                  </a:extLst>
                </a:gridCol>
              </a:tblGrid>
              <a:tr h="261680">
                <a:tc>
                  <a:txBody>
                    <a:bodyPr/>
                    <a:lstStyle/>
                    <a:p>
                      <a:pPr algn="l" fontAlgn="b"/>
                      <a:r>
                        <a:rPr lang="en-US" sz="1000" u="none" strike="noStrike" dirty="0">
                          <a:solidFill>
                            <a:schemeClr val="accent2"/>
                          </a:solidFill>
                          <a:effectLst/>
                        </a:rPr>
                        <a:t>TEACHER</a:t>
                      </a:r>
                      <a:endParaRPr lang="en-US" sz="1000" b="0" i="0" u="none" strike="noStrike" dirty="0">
                        <a:solidFill>
                          <a:schemeClr val="accent2"/>
                        </a:solidFill>
                        <a:effectLst/>
                        <a:latin typeface="Calibri" panose="020F0502020204030204" pitchFamily="34" charset="0"/>
                      </a:endParaRPr>
                    </a:p>
                  </a:txBody>
                  <a:tcPr marL="8036" marR="8036" marT="8036" marB="0" anchor="b"/>
                </a:tc>
                <a:tc>
                  <a:txBody>
                    <a:bodyPr/>
                    <a:lstStyle/>
                    <a:p>
                      <a:pPr algn="l" fontAlgn="b"/>
                      <a:r>
                        <a:rPr lang="en-US" sz="1000" u="none" strike="noStrike">
                          <a:solidFill>
                            <a:schemeClr val="accent2"/>
                          </a:solidFill>
                          <a:effectLst/>
                        </a:rPr>
                        <a:t>COURSE</a:t>
                      </a:r>
                      <a:endParaRPr lang="en-US" sz="1000" b="0" i="0" u="none" strike="noStrike">
                        <a:solidFill>
                          <a:schemeClr val="accent2"/>
                        </a:solidFill>
                        <a:effectLst/>
                        <a:latin typeface="Calibri" panose="020F0502020204030204" pitchFamily="34" charset="0"/>
                      </a:endParaRPr>
                    </a:p>
                  </a:txBody>
                  <a:tcPr marL="8036" marR="8036" marT="8036" marB="0" anchor="b"/>
                </a:tc>
                <a:tc>
                  <a:txBody>
                    <a:bodyPr/>
                    <a:lstStyle/>
                    <a:p>
                      <a:pPr algn="l" fontAlgn="b"/>
                      <a:r>
                        <a:rPr lang="en-US" sz="1000" u="none" strike="noStrike" dirty="0">
                          <a:solidFill>
                            <a:schemeClr val="accent2"/>
                          </a:solidFill>
                          <a:effectLst/>
                        </a:rPr>
                        <a:t>LOCATION</a:t>
                      </a:r>
                      <a:endParaRPr lang="en-US" sz="1000" b="0" i="0" u="none" strike="noStrike" dirty="0">
                        <a:solidFill>
                          <a:schemeClr val="accent2"/>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0"/>
                  </a:ext>
                </a:extLst>
              </a:tr>
              <a:tr h="261680">
                <a:tc>
                  <a:txBody>
                    <a:bodyPr/>
                    <a:lstStyle/>
                    <a:p>
                      <a:pPr algn="l" fontAlgn="b"/>
                      <a:r>
                        <a:rPr lang="en-US" sz="1000" u="none" strike="noStrike">
                          <a:effectLst/>
                        </a:rPr>
                        <a:t>Acevado</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dirty="0">
                          <a:effectLst/>
                        </a:rPr>
                        <a:t>Spanish </a:t>
                      </a:r>
                      <a:endParaRPr lang="en-US" sz="1000" b="0" i="0" u="none" strike="noStrike" dirty="0">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Mobile 1116</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1"/>
                  </a:ext>
                </a:extLst>
              </a:tr>
              <a:tr h="261680">
                <a:tc>
                  <a:txBody>
                    <a:bodyPr/>
                    <a:lstStyle/>
                    <a:p>
                      <a:pPr algn="l" fontAlgn="b"/>
                      <a:r>
                        <a:rPr lang="en-US" sz="1000" u="none" strike="noStrike">
                          <a:effectLst/>
                        </a:rPr>
                        <a:t>Applegarth</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Spanish </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Mobile 1112</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2"/>
                  </a:ext>
                </a:extLst>
              </a:tr>
              <a:tr h="261680">
                <a:tc>
                  <a:txBody>
                    <a:bodyPr/>
                    <a:lstStyle/>
                    <a:p>
                      <a:pPr algn="l" fontAlgn="b"/>
                      <a:r>
                        <a:rPr lang="en-US" sz="1000" u="none" strike="noStrike">
                          <a:effectLst/>
                        </a:rPr>
                        <a:t>B. Myers</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Orchestra</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D12</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3"/>
                  </a:ext>
                </a:extLst>
              </a:tr>
              <a:tr h="261680">
                <a:tc>
                  <a:txBody>
                    <a:bodyPr/>
                    <a:lstStyle/>
                    <a:p>
                      <a:pPr algn="l" fontAlgn="b"/>
                      <a:r>
                        <a:rPr lang="en-US" sz="1000" u="none" strike="noStrike">
                          <a:effectLst/>
                        </a:rPr>
                        <a:t>Baez</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CTE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D6</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4"/>
                  </a:ext>
                </a:extLst>
              </a:tr>
              <a:tr h="261680">
                <a:tc>
                  <a:txBody>
                    <a:bodyPr/>
                    <a:lstStyle/>
                    <a:p>
                      <a:pPr algn="l" fontAlgn="b"/>
                      <a:r>
                        <a:rPr lang="en-US" sz="1000" u="none" strike="noStrike">
                          <a:effectLst/>
                        </a:rPr>
                        <a:t>Bernard</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Journalism/Yearbook</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Mobile 327</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5"/>
                  </a:ext>
                </a:extLst>
              </a:tr>
              <a:tr h="261680">
                <a:tc>
                  <a:txBody>
                    <a:bodyPr/>
                    <a:lstStyle/>
                    <a:p>
                      <a:pPr algn="l" fontAlgn="b"/>
                      <a:r>
                        <a:rPr lang="en-US" sz="1000" u="none" strike="noStrike">
                          <a:effectLst/>
                        </a:rPr>
                        <a:t>Coldiron</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Chorus</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D5</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6"/>
                  </a:ext>
                </a:extLst>
              </a:tr>
              <a:tr h="261680">
                <a:tc>
                  <a:txBody>
                    <a:bodyPr/>
                    <a:lstStyle/>
                    <a:p>
                      <a:pPr algn="l" fontAlgn="b"/>
                      <a:r>
                        <a:rPr lang="en-US" sz="1000" u="none" strike="noStrike">
                          <a:effectLst/>
                        </a:rPr>
                        <a:t>Ford</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PE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Gym</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7"/>
                  </a:ext>
                </a:extLst>
              </a:tr>
              <a:tr h="261680">
                <a:tc>
                  <a:txBody>
                    <a:bodyPr/>
                    <a:lstStyle/>
                    <a:p>
                      <a:pPr algn="l" fontAlgn="b"/>
                      <a:r>
                        <a:rPr lang="en-US" sz="1000" u="none" strike="noStrike">
                          <a:effectLst/>
                        </a:rPr>
                        <a:t>Hodge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CTE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D4</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8"/>
                  </a:ext>
                </a:extLst>
              </a:tr>
              <a:tr h="261680">
                <a:tc>
                  <a:txBody>
                    <a:bodyPr/>
                    <a:lstStyle/>
                    <a:p>
                      <a:pPr algn="l" fontAlgn="b"/>
                      <a:r>
                        <a:rPr lang="en-US" sz="1000" u="none" strike="noStrike">
                          <a:effectLst/>
                        </a:rPr>
                        <a:t>Kendrick</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CTE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Mobile 1124</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09"/>
                  </a:ext>
                </a:extLst>
              </a:tr>
              <a:tr h="261680">
                <a:tc>
                  <a:txBody>
                    <a:bodyPr/>
                    <a:lstStyle/>
                    <a:p>
                      <a:pPr algn="l" fontAlgn="b"/>
                      <a:r>
                        <a:rPr lang="en-US" sz="1000" u="none" strike="noStrike">
                          <a:effectLst/>
                        </a:rPr>
                        <a:t>Klingman</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Drama</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D7</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0"/>
                  </a:ext>
                </a:extLst>
              </a:tr>
              <a:tr h="261680">
                <a:tc>
                  <a:txBody>
                    <a:bodyPr/>
                    <a:lstStyle/>
                    <a:p>
                      <a:pPr algn="l" fontAlgn="b"/>
                      <a:r>
                        <a:rPr lang="en-US" sz="1000" u="none" strike="noStrike">
                          <a:effectLst/>
                        </a:rPr>
                        <a:t>LaRotonda</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Health/PE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Gym</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1"/>
                  </a:ext>
                </a:extLst>
              </a:tr>
              <a:tr h="261680">
                <a:tc>
                  <a:txBody>
                    <a:bodyPr/>
                    <a:lstStyle/>
                    <a:p>
                      <a:pPr algn="l" fontAlgn="b"/>
                      <a:r>
                        <a:rPr lang="en-US" sz="1000" u="none" strike="noStrike">
                          <a:effectLst/>
                        </a:rPr>
                        <a:t>Lester</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CTE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D10</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2"/>
                  </a:ext>
                </a:extLst>
              </a:tr>
              <a:tr h="261680">
                <a:tc>
                  <a:txBody>
                    <a:bodyPr/>
                    <a:lstStyle/>
                    <a:p>
                      <a:pPr algn="l" fontAlgn="b"/>
                      <a:r>
                        <a:rPr lang="en-US" sz="1000" u="none" strike="noStrike">
                          <a:effectLst/>
                        </a:rPr>
                        <a:t>Martin</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Health</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Gym</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3"/>
                  </a:ext>
                </a:extLst>
              </a:tr>
              <a:tr h="261680">
                <a:tc>
                  <a:txBody>
                    <a:bodyPr/>
                    <a:lstStyle/>
                    <a:p>
                      <a:pPr algn="l" fontAlgn="b"/>
                      <a:r>
                        <a:rPr lang="en-US" sz="1000" u="none" strike="noStrike">
                          <a:effectLst/>
                        </a:rPr>
                        <a:t>Meyer, P.</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ESL</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B9 (8th grade hall upstairs)</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4"/>
                  </a:ext>
                </a:extLst>
              </a:tr>
              <a:tr h="261680">
                <a:tc>
                  <a:txBody>
                    <a:bodyPr/>
                    <a:lstStyle/>
                    <a:p>
                      <a:pPr algn="l" fontAlgn="b"/>
                      <a:r>
                        <a:rPr lang="en-US" sz="1000" u="none" strike="noStrike">
                          <a:effectLst/>
                        </a:rPr>
                        <a:t>Petersen</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Band</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D11</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5"/>
                  </a:ext>
                </a:extLst>
              </a:tr>
              <a:tr h="289870">
                <a:tc>
                  <a:txBody>
                    <a:bodyPr/>
                    <a:lstStyle/>
                    <a:p>
                      <a:pPr algn="l" fontAlgn="b"/>
                      <a:r>
                        <a:rPr lang="en-US" sz="1000" u="none" strike="noStrike">
                          <a:effectLst/>
                        </a:rPr>
                        <a:t>Reiss</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Art</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B16 (8th grade hall upstairs)</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6"/>
                  </a:ext>
                </a:extLst>
              </a:tr>
              <a:tr h="261680">
                <a:tc>
                  <a:txBody>
                    <a:bodyPr/>
                    <a:lstStyle/>
                    <a:p>
                      <a:pPr algn="l" fontAlgn="b"/>
                      <a:r>
                        <a:rPr lang="en-US" sz="1000" u="none" strike="noStrike">
                          <a:effectLst/>
                        </a:rPr>
                        <a:t>Riehl</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Health/PE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Gym</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7"/>
                  </a:ext>
                </a:extLst>
              </a:tr>
              <a:tr h="261680">
                <a:tc>
                  <a:txBody>
                    <a:bodyPr/>
                    <a:lstStyle/>
                    <a:p>
                      <a:pPr algn="l" fontAlgn="b"/>
                      <a:r>
                        <a:rPr lang="en-US" sz="1000" u="none" strike="noStrike">
                          <a:effectLst/>
                        </a:rPr>
                        <a:t>Riley</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Dance </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D9</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8"/>
                  </a:ext>
                </a:extLst>
              </a:tr>
              <a:tr h="261680">
                <a:tc>
                  <a:txBody>
                    <a:bodyPr/>
                    <a:lstStyle/>
                    <a:p>
                      <a:pPr algn="l" fontAlgn="b"/>
                      <a:r>
                        <a:rPr lang="en-US" sz="1000" u="none" strike="noStrike">
                          <a:effectLst/>
                        </a:rPr>
                        <a:t>Smith-Carty</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Spanish </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Mobile 904</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19"/>
                  </a:ext>
                </a:extLst>
              </a:tr>
              <a:tr h="261680">
                <a:tc>
                  <a:txBody>
                    <a:bodyPr/>
                    <a:lstStyle/>
                    <a:p>
                      <a:pPr algn="l" fontAlgn="b"/>
                      <a:r>
                        <a:rPr lang="en-US" sz="1000" u="none" strike="noStrike">
                          <a:effectLst/>
                        </a:rPr>
                        <a:t>Wall</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CTE</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D8</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20"/>
                  </a:ext>
                </a:extLst>
              </a:tr>
              <a:tr h="261680">
                <a:tc>
                  <a:txBody>
                    <a:bodyPr/>
                    <a:lstStyle/>
                    <a:p>
                      <a:pPr algn="l" fontAlgn="b"/>
                      <a:r>
                        <a:rPr lang="en-US" sz="1000" u="none" strike="noStrike">
                          <a:effectLst/>
                        </a:rPr>
                        <a:t>Wazaney</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Journalism/Yearbook</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Media Center</a:t>
                      </a:r>
                      <a:endParaRPr lang="en-US" sz="1000" b="0" i="0" u="none" strike="noStrike">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21"/>
                  </a:ext>
                </a:extLst>
              </a:tr>
              <a:tr h="261680">
                <a:tc>
                  <a:txBody>
                    <a:bodyPr/>
                    <a:lstStyle/>
                    <a:p>
                      <a:pPr algn="l" fontAlgn="b"/>
                      <a:r>
                        <a:rPr lang="en-US" sz="1000" u="none" strike="noStrike">
                          <a:effectLst/>
                        </a:rPr>
                        <a:t>Weir</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a:effectLst/>
                        </a:rPr>
                        <a:t>Art</a:t>
                      </a:r>
                      <a:endParaRPr lang="en-US" sz="1000" b="0" i="0" u="none" strike="noStrike">
                        <a:solidFill>
                          <a:srgbClr val="000000"/>
                        </a:solidFill>
                        <a:effectLst/>
                        <a:latin typeface="Calibri" panose="020F0502020204030204" pitchFamily="34" charset="0"/>
                      </a:endParaRPr>
                    </a:p>
                  </a:txBody>
                  <a:tcPr marL="8036" marR="8036" marT="8036" marB="0" anchor="b"/>
                </a:tc>
                <a:tc>
                  <a:txBody>
                    <a:bodyPr/>
                    <a:lstStyle/>
                    <a:p>
                      <a:pPr algn="l" fontAlgn="b"/>
                      <a:r>
                        <a:rPr lang="en-US" sz="1000" u="none" strike="noStrike" dirty="0">
                          <a:effectLst/>
                        </a:rPr>
                        <a:t>D3</a:t>
                      </a:r>
                      <a:endParaRPr lang="en-US" sz="1000" b="0" i="0" u="none" strike="noStrike" dirty="0">
                        <a:solidFill>
                          <a:srgbClr val="000000"/>
                        </a:solidFill>
                        <a:effectLst/>
                        <a:latin typeface="Calibri" panose="020F0502020204030204" pitchFamily="34" charset="0"/>
                      </a:endParaRPr>
                    </a:p>
                  </a:txBody>
                  <a:tcPr marL="8036" marR="8036" marT="8036" marB="0" anchor="b"/>
                </a:tc>
                <a:extLst>
                  <a:ext uri="{0D108BD9-81ED-4DB2-BD59-A6C34878D82A}">
                    <a16:rowId xmlns:a16="http://schemas.microsoft.com/office/drawing/2014/main" val="10022"/>
                  </a:ext>
                </a:extLst>
              </a:tr>
            </a:tbl>
          </a:graphicData>
        </a:graphic>
      </p:graphicFrame>
    </p:spTree>
    <p:extLst>
      <p:ext uri="{BB962C8B-B14F-4D97-AF65-F5344CB8AC3E}">
        <p14:creationId xmlns:p14="http://schemas.microsoft.com/office/powerpoint/2010/main" val="356419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2425"/>
          </a:xfrm>
        </p:spPr>
        <p:txBody>
          <a:bodyPr/>
          <a:lstStyle/>
          <a:p>
            <a:r>
              <a:rPr lang="en-US" dirty="0"/>
              <a:t>Dress Code</a:t>
            </a:r>
          </a:p>
        </p:txBody>
      </p:sp>
      <p:sp>
        <p:nvSpPr>
          <p:cNvPr id="3" name="Content Placeholder 2"/>
          <p:cNvSpPr>
            <a:spLocks noGrp="1"/>
          </p:cNvSpPr>
          <p:nvPr>
            <p:ph idx="1"/>
          </p:nvPr>
        </p:nvSpPr>
        <p:spPr>
          <a:xfrm>
            <a:off x="267287" y="1631851"/>
            <a:ext cx="8709682" cy="5093167"/>
          </a:xfrm>
        </p:spPr>
        <p:txBody>
          <a:bodyPr>
            <a:normAutofit/>
          </a:bodyPr>
          <a:lstStyle/>
          <a:p>
            <a:pPr lvl="0" hangingPunct="0"/>
            <a:r>
              <a:rPr lang="en-US" dirty="0"/>
              <a:t>Clothing or jewelry with abusive, suggestive or profane language, symbols of illegal drugs / weapons, or any other words, symbols or slogans that disrupt the learning environment. </a:t>
            </a:r>
          </a:p>
          <a:p>
            <a:pPr hangingPunct="0"/>
            <a:r>
              <a:rPr lang="en-US" b="1" i="1" dirty="0"/>
              <a:t> </a:t>
            </a:r>
            <a:r>
              <a:rPr lang="en-US" dirty="0"/>
              <a:t>Bedroom shoes/clothing, flip flops, slides. </a:t>
            </a:r>
          </a:p>
          <a:p>
            <a:pPr hangingPunct="0"/>
            <a:r>
              <a:rPr lang="en-US" b="1" i="1" dirty="0"/>
              <a:t> </a:t>
            </a:r>
            <a:r>
              <a:rPr lang="en-US" dirty="0"/>
              <a:t>Pants worn below the waist or showing clothing beneath the main outerwear.</a:t>
            </a:r>
          </a:p>
          <a:p>
            <a:pPr hangingPunct="0"/>
            <a:r>
              <a:rPr lang="en-US" b="1" i="1" dirty="0"/>
              <a:t> </a:t>
            </a:r>
            <a:r>
              <a:rPr lang="en-US" dirty="0"/>
              <a:t>Shorts/skirts shorter than mid-thigh length. </a:t>
            </a:r>
          </a:p>
          <a:p>
            <a:pPr hangingPunct="0"/>
            <a:r>
              <a:rPr lang="en-US" b="1" i="1" dirty="0"/>
              <a:t> </a:t>
            </a:r>
            <a:r>
              <a:rPr lang="en-US" dirty="0"/>
              <a:t>Any clothing exposing the stomach, being excessively tight, see-through, </a:t>
            </a:r>
            <a:r>
              <a:rPr lang="en-US" dirty="0" smtClean="0"/>
              <a:t>low-  cut </a:t>
            </a:r>
            <a:r>
              <a:rPr lang="en-US" dirty="0"/>
              <a:t>or showing undergarments should not be worn. </a:t>
            </a:r>
          </a:p>
          <a:p>
            <a:pPr hangingPunct="0"/>
            <a:r>
              <a:rPr lang="en-US" b="1" i="1" dirty="0"/>
              <a:t> </a:t>
            </a:r>
            <a:r>
              <a:rPr lang="en-US" dirty="0"/>
              <a:t>Sleeveless tops or tank tops </a:t>
            </a:r>
          </a:p>
          <a:p>
            <a:pPr hangingPunct="0"/>
            <a:r>
              <a:rPr lang="en-US" b="1" i="1" dirty="0"/>
              <a:t> </a:t>
            </a:r>
            <a:r>
              <a:rPr lang="en-US" dirty="0"/>
              <a:t>Headgear (scarves, bandannas, sweatbands, stocking caps, hats, sunglasses, doo-rags and combs).</a:t>
            </a:r>
          </a:p>
          <a:p>
            <a:pPr hangingPunct="0"/>
            <a:r>
              <a:rPr lang="en-US" b="1" i="1" dirty="0"/>
              <a:t> </a:t>
            </a:r>
            <a:r>
              <a:rPr lang="en-US" dirty="0"/>
              <a:t>Student dress or grooming that is substantially and materially disruptive to the learning environment or to student health or safety is prohibited. </a:t>
            </a:r>
            <a:endParaRPr lang="en-US" dirty="0">
              <a:effectLst/>
            </a:endParaRPr>
          </a:p>
        </p:txBody>
      </p:sp>
      <p:pic>
        <p:nvPicPr>
          <p:cNvPr id="12290" name="Picture 2" descr="Image result for birkenstocks">
            <a:extLst>
              <a:ext uri="{FF2B5EF4-FFF2-40B4-BE49-F238E27FC236}">
                <a16:creationId xmlns:a16="http://schemas.microsoft.com/office/drawing/2014/main" id="{1AC3A361-E669-4BF7-A320-D0B29C32E6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4002" y="5477903"/>
            <a:ext cx="2529647" cy="124711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mid thigh shorts">
            <a:extLst>
              <a:ext uri="{FF2B5EF4-FFF2-40B4-BE49-F238E27FC236}">
                <a16:creationId xmlns:a16="http://schemas.microsoft.com/office/drawing/2014/main" id="{1EDBB5AD-F99D-4617-BFA1-F82DE4008E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9607" y="2708067"/>
            <a:ext cx="1607382" cy="241107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ns shorts">
            <a:extLst>
              <a:ext uri="{FF2B5EF4-FFF2-40B4-BE49-F238E27FC236}">
                <a16:creationId xmlns:a16="http://schemas.microsoft.com/office/drawing/2014/main" id="{1D6E280B-591E-4C2C-AD98-F27489E7B9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87017" y="216744"/>
            <a:ext cx="2132562" cy="2132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78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345809"/>
          </a:xfrm>
        </p:spPr>
        <p:txBody>
          <a:bodyPr/>
          <a:lstStyle/>
          <a:p>
            <a:r>
              <a:rPr lang="en-US" dirty="0"/>
              <a:t>Bailey Behavior Plan </a:t>
            </a:r>
          </a:p>
        </p:txBody>
      </p:sp>
      <p:sp>
        <p:nvSpPr>
          <p:cNvPr id="3" name="Content Placeholder 2"/>
          <p:cNvSpPr>
            <a:spLocks noGrp="1"/>
          </p:cNvSpPr>
          <p:nvPr>
            <p:ph idx="1"/>
          </p:nvPr>
        </p:nvSpPr>
        <p:spPr>
          <a:xfrm>
            <a:off x="466318" y="1786597"/>
            <a:ext cx="9535811" cy="4656405"/>
          </a:xfrm>
        </p:spPr>
        <p:txBody>
          <a:bodyPr/>
          <a:lstStyle/>
          <a:p>
            <a:r>
              <a:rPr lang="en-US" sz="2000" dirty="0"/>
              <a:t>Throughout the week all students carry a colored behavior sheet and only receive signatures if they are breaking one of the rules.  </a:t>
            </a:r>
          </a:p>
          <a:p>
            <a:r>
              <a:rPr lang="en-US" sz="2000" dirty="0"/>
              <a:t>Each week your homeroom teacher reviews the amount of signatures you received and provides a new colored behavior sheet and consequences based on the signature count.  </a:t>
            </a:r>
          </a:p>
          <a:p>
            <a:r>
              <a:rPr lang="en-US" sz="2000" dirty="0"/>
              <a:t>“ACE” Rewards are randomly provided throughout the year by school administration and PTSA in recognition of positive behavior. </a:t>
            </a:r>
          </a:p>
          <a:p>
            <a:r>
              <a:rPr lang="en-US" sz="2000" dirty="0"/>
              <a:t>Behavior sheets should be reviewed and signed by parents every Thursday evening so that you can celebrate your good behavior discuss signatures.</a:t>
            </a:r>
          </a:p>
          <a:p>
            <a:r>
              <a:rPr lang="en-US" sz="2000" dirty="0"/>
              <a:t> Students are </a:t>
            </a:r>
            <a:r>
              <a:rPr lang="en-US" sz="2000" b="1" dirty="0"/>
              <a:t>HIGHLY</a:t>
            </a:r>
            <a:r>
              <a:rPr lang="en-US" sz="2000" dirty="0"/>
              <a:t> encouraged to staple their behavior sheet in their agenda so they do not lose it.</a:t>
            </a:r>
          </a:p>
          <a:p>
            <a:r>
              <a:rPr lang="en-US" sz="2000" dirty="0"/>
              <a:t>The rules are simple and easy to follow </a:t>
            </a:r>
            <a:r>
              <a:rPr lang="en-US" sz="2000" dirty="0">
                <a:sym typeface="Wingdings" panose="05000000000000000000" pitchFamily="2" charset="2"/>
              </a:rPr>
              <a:t> </a:t>
            </a:r>
            <a:endParaRPr lang="en-US" sz="2000" dirty="0"/>
          </a:p>
          <a:p>
            <a:endParaRPr lang="en-US" dirty="0"/>
          </a:p>
        </p:txBody>
      </p:sp>
    </p:spTree>
    <p:extLst>
      <p:ext uri="{BB962C8B-B14F-4D97-AF65-F5344CB8AC3E}">
        <p14:creationId xmlns:p14="http://schemas.microsoft.com/office/powerpoint/2010/main" val="1251918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B7A9D0-7877-4500-B9CC-4C9563DA4420}"/>
              </a:ext>
            </a:extLst>
          </p:cNvPr>
          <p:cNvPicPr>
            <a:picLocks noChangeAspect="1"/>
          </p:cNvPicPr>
          <p:nvPr/>
        </p:nvPicPr>
        <p:blipFill>
          <a:blip r:embed="rId2"/>
          <a:stretch>
            <a:fillRect/>
          </a:stretch>
        </p:blipFill>
        <p:spPr>
          <a:xfrm>
            <a:off x="173721" y="356893"/>
            <a:ext cx="9279769" cy="6319947"/>
          </a:xfrm>
          <a:prstGeom prst="rect">
            <a:avLst/>
          </a:prstGeom>
        </p:spPr>
      </p:pic>
    </p:spTree>
    <p:extLst>
      <p:ext uri="{BB962C8B-B14F-4D97-AF65-F5344CB8AC3E}">
        <p14:creationId xmlns:p14="http://schemas.microsoft.com/office/powerpoint/2010/main" val="46943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7C2BE7-D38C-44DB-A84B-2C983A4AA90E}"/>
              </a:ext>
            </a:extLst>
          </p:cNvPr>
          <p:cNvPicPr>
            <a:picLocks noChangeAspect="1"/>
          </p:cNvPicPr>
          <p:nvPr/>
        </p:nvPicPr>
        <p:blipFill>
          <a:blip r:embed="rId2"/>
          <a:stretch>
            <a:fillRect/>
          </a:stretch>
        </p:blipFill>
        <p:spPr>
          <a:xfrm>
            <a:off x="349274" y="534572"/>
            <a:ext cx="10219777" cy="5824025"/>
          </a:xfrm>
          <a:prstGeom prst="rect">
            <a:avLst/>
          </a:prstGeom>
        </p:spPr>
      </p:pic>
    </p:spTree>
    <p:extLst>
      <p:ext uri="{BB962C8B-B14F-4D97-AF65-F5344CB8AC3E}">
        <p14:creationId xmlns:p14="http://schemas.microsoft.com/office/powerpoint/2010/main" val="478570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Snack?</a:t>
            </a:r>
            <a:endParaRPr lang="en-US" dirty="0"/>
          </a:p>
        </p:txBody>
      </p:sp>
      <p:sp>
        <p:nvSpPr>
          <p:cNvPr id="3" name="Content Placeholder 2"/>
          <p:cNvSpPr>
            <a:spLocks noGrp="1"/>
          </p:cNvSpPr>
          <p:nvPr>
            <p:ph idx="1"/>
          </p:nvPr>
        </p:nvSpPr>
        <p:spPr>
          <a:xfrm>
            <a:off x="677334" y="1670844"/>
            <a:ext cx="8596668" cy="519111"/>
          </a:xfrm>
        </p:spPr>
        <p:txBody>
          <a:bodyPr/>
          <a:lstStyle/>
          <a:p>
            <a:r>
              <a:rPr lang="en-US" dirty="0" smtClean="0"/>
              <a:t>We do </a:t>
            </a:r>
            <a:r>
              <a:rPr lang="en-US" b="1" u="sng" dirty="0" smtClean="0">
                <a:solidFill>
                  <a:srgbClr val="C00000"/>
                </a:solidFill>
              </a:rPr>
              <a:t>NOT</a:t>
            </a:r>
            <a:r>
              <a:rPr lang="en-US" dirty="0" smtClean="0"/>
              <a:t> have snack in 6</a:t>
            </a:r>
            <a:r>
              <a:rPr lang="en-US" baseline="30000" dirty="0" smtClean="0"/>
              <a:t>th</a:t>
            </a:r>
            <a:r>
              <a:rPr lang="en-US" dirty="0" smtClean="0"/>
              <a:t> grade so please eat a good breakfast and lunch</a:t>
            </a:r>
            <a:endParaRPr lang="en-US" dirty="0"/>
          </a:p>
        </p:txBody>
      </p:sp>
      <p:pic>
        <p:nvPicPr>
          <p:cNvPr id="3074" name="Picture 2" descr="http://www.girlwithnojob.com/wp-content/uploads/2014/09/snack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593" y="2909889"/>
            <a:ext cx="57721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211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9495-F445-47B1-A0C0-4D85E98CDF8D}"/>
              </a:ext>
            </a:extLst>
          </p:cNvPr>
          <p:cNvSpPr>
            <a:spLocks noGrp="1"/>
          </p:cNvSpPr>
          <p:nvPr>
            <p:ph type="title"/>
          </p:nvPr>
        </p:nvSpPr>
        <p:spPr/>
        <p:txBody>
          <a:bodyPr/>
          <a:lstStyle/>
          <a:p>
            <a:r>
              <a:rPr lang="en-US" dirty="0"/>
              <a:t>Lunch </a:t>
            </a:r>
          </a:p>
        </p:txBody>
      </p:sp>
      <p:sp>
        <p:nvSpPr>
          <p:cNvPr id="3" name="Content Placeholder 2">
            <a:extLst>
              <a:ext uri="{FF2B5EF4-FFF2-40B4-BE49-F238E27FC236}">
                <a16:creationId xmlns:a16="http://schemas.microsoft.com/office/drawing/2014/main" id="{3933D2E5-982B-4CEF-A569-97822BD3F6FB}"/>
              </a:ext>
            </a:extLst>
          </p:cNvPr>
          <p:cNvSpPr>
            <a:spLocks noGrp="1"/>
          </p:cNvSpPr>
          <p:nvPr>
            <p:ph idx="1"/>
          </p:nvPr>
        </p:nvSpPr>
        <p:spPr>
          <a:xfrm>
            <a:off x="311573" y="1790700"/>
            <a:ext cx="9606149" cy="4749800"/>
          </a:xfrm>
        </p:spPr>
        <p:txBody>
          <a:bodyPr>
            <a:normAutofit fontScale="92500" lnSpcReduction="10000"/>
          </a:bodyPr>
          <a:lstStyle/>
          <a:p>
            <a:r>
              <a:rPr lang="en-US" sz="2000" b="1" dirty="0">
                <a:solidFill>
                  <a:srgbClr val="00B0F0"/>
                </a:solidFill>
              </a:rPr>
              <a:t>Be kind and invite others to sit with you</a:t>
            </a:r>
            <a:r>
              <a:rPr lang="en-US" sz="2000" b="1" dirty="0" smtClean="0">
                <a:solidFill>
                  <a:srgbClr val="00B0F0"/>
                </a:solidFill>
              </a:rPr>
              <a:t>!</a:t>
            </a:r>
          </a:p>
          <a:p>
            <a:r>
              <a:rPr lang="en-US" sz="2000" dirty="0" smtClean="0">
                <a:solidFill>
                  <a:schemeClr val="accent6"/>
                </a:solidFill>
              </a:rPr>
              <a:t>Teachers walk their students to lunch/PA </a:t>
            </a:r>
            <a:endParaRPr lang="en-US" sz="2000" dirty="0">
              <a:solidFill>
                <a:schemeClr val="accent6"/>
              </a:solidFill>
            </a:endParaRPr>
          </a:p>
          <a:p>
            <a:r>
              <a:rPr lang="en-US" dirty="0">
                <a:solidFill>
                  <a:schemeClr val="accent6"/>
                </a:solidFill>
              </a:rPr>
              <a:t>Lunch costs $2.25 </a:t>
            </a:r>
            <a:endParaRPr lang="en-US" dirty="0" smtClean="0">
              <a:solidFill>
                <a:schemeClr val="accent6"/>
              </a:solidFill>
            </a:endParaRPr>
          </a:p>
          <a:p>
            <a:r>
              <a:rPr lang="en-US" dirty="0" smtClean="0">
                <a:solidFill>
                  <a:schemeClr val="accent6"/>
                </a:solidFill>
              </a:rPr>
              <a:t>You will receive your lunch card/# from your teacher</a:t>
            </a:r>
            <a:endParaRPr lang="en-US" dirty="0">
              <a:solidFill>
                <a:schemeClr val="accent6"/>
              </a:solidFill>
            </a:endParaRPr>
          </a:p>
          <a:p>
            <a:r>
              <a:rPr lang="en-US" dirty="0"/>
              <a:t>Sit at your assigned table by HOMEROOM teacher</a:t>
            </a:r>
          </a:p>
          <a:p>
            <a:r>
              <a:rPr lang="en-US" dirty="0"/>
              <a:t>Follow all rules and directions given by the administrators/adults on duty</a:t>
            </a:r>
          </a:p>
          <a:p>
            <a:r>
              <a:rPr lang="en-US" dirty="0"/>
              <a:t>Stay in a single file line at all times</a:t>
            </a:r>
          </a:p>
          <a:p>
            <a:r>
              <a:rPr lang="en-US" dirty="0"/>
              <a:t>You may only attend your </a:t>
            </a:r>
            <a:r>
              <a:rPr lang="en-US" b="1" u="sng" dirty="0"/>
              <a:t>assigned</a:t>
            </a:r>
            <a:r>
              <a:rPr lang="en-US" dirty="0"/>
              <a:t> lunch and PA time</a:t>
            </a:r>
          </a:p>
          <a:p>
            <a:r>
              <a:rPr lang="en-US" dirty="0"/>
              <a:t>You have 20 minutes inside and 20 minutes outside</a:t>
            </a:r>
          </a:p>
          <a:p>
            <a:r>
              <a:rPr lang="en-US" dirty="0"/>
              <a:t>Clean your area and pick up </a:t>
            </a:r>
            <a:r>
              <a:rPr lang="en-US" u="sng" dirty="0">
                <a:solidFill>
                  <a:srgbClr val="FF0000"/>
                </a:solidFill>
              </a:rPr>
              <a:t>ALL</a:t>
            </a:r>
            <a:r>
              <a:rPr lang="en-US" dirty="0">
                <a:solidFill>
                  <a:srgbClr val="FF0000"/>
                </a:solidFill>
              </a:rPr>
              <a:t> </a:t>
            </a:r>
            <a:r>
              <a:rPr lang="en-US" dirty="0"/>
              <a:t>dropped trash and/or food</a:t>
            </a:r>
          </a:p>
          <a:p>
            <a:r>
              <a:rPr lang="en-US" dirty="0"/>
              <a:t>Each student is assigned and must complete one week of “Table Washing” per </a:t>
            </a:r>
            <a:r>
              <a:rPr lang="en-US" dirty="0" smtClean="0"/>
              <a:t>year</a:t>
            </a:r>
          </a:p>
          <a:p>
            <a:r>
              <a:rPr lang="en-US" dirty="0" smtClean="0"/>
              <a:t>Use the elective restrooms during lunch (with admin permission)</a:t>
            </a:r>
          </a:p>
          <a:p>
            <a:r>
              <a:rPr lang="en-US" dirty="0" smtClean="0"/>
              <a:t>There is an Allergy table in the back left corner </a:t>
            </a:r>
            <a:r>
              <a:rPr lang="en-US" dirty="0" smtClean="0">
                <a:sym typeface="Wingdings" panose="05000000000000000000" pitchFamily="2" charset="2"/>
              </a:rPr>
              <a:t> </a:t>
            </a:r>
            <a:endParaRPr lang="en-US" dirty="0"/>
          </a:p>
          <a:p>
            <a:endParaRPr lang="en-US" dirty="0"/>
          </a:p>
          <a:p>
            <a:endParaRPr lang="en-US" dirty="0"/>
          </a:p>
          <a:p>
            <a:endParaRPr lang="en-US" dirty="0"/>
          </a:p>
        </p:txBody>
      </p:sp>
      <p:pic>
        <p:nvPicPr>
          <p:cNvPr id="4098" name="Picture 2" descr="Image result for lunch buddy meme">
            <a:extLst>
              <a:ext uri="{FF2B5EF4-FFF2-40B4-BE49-F238E27FC236}">
                <a16:creationId xmlns:a16="http://schemas.microsoft.com/office/drawing/2014/main" id="{497E0638-393D-4388-B5D4-3E32F32E273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99626" y="243815"/>
            <a:ext cx="2874375" cy="237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34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390CF5-6756-43B7-926B-B2FDAF20F387}"/>
              </a:ext>
            </a:extLst>
          </p:cNvPr>
          <p:cNvPicPr>
            <a:picLocks noChangeAspect="1"/>
          </p:cNvPicPr>
          <p:nvPr/>
        </p:nvPicPr>
        <p:blipFill>
          <a:blip r:embed="rId2"/>
          <a:stretch>
            <a:fillRect/>
          </a:stretch>
        </p:blipFill>
        <p:spPr>
          <a:xfrm>
            <a:off x="308976" y="416388"/>
            <a:ext cx="9227816" cy="6441611"/>
          </a:xfrm>
          <a:prstGeom prst="rect">
            <a:avLst/>
          </a:prstGeom>
        </p:spPr>
      </p:pic>
    </p:spTree>
    <p:extLst>
      <p:ext uri="{BB962C8B-B14F-4D97-AF65-F5344CB8AC3E}">
        <p14:creationId xmlns:p14="http://schemas.microsoft.com/office/powerpoint/2010/main" val="122200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657867"/>
            <a:ext cx="7766936" cy="1646302"/>
          </a:xfrm>
        </p:spPr>
        <p:txBody>
          <a:bodyPr/>
          <a:lstStyle/>
          <a:p>
            <a:r>
              <a:rPr lang="en-US" sz="7200" dirty="0"/>
              <a:t>The Bailey Way </a:t>
            </a:r>
          </a:p>
        </p:txBody>
      </p:sp>
      <p:sp>
        <p:nvSpPr>
          <p:cNvPr id="3" name="Subtitle 2"/>
          <p:cNvSpPr>
            <a:spLocks noGrp="1"/>
          </p:cNvSpPr>
          <p:nvPr>
            <p:ph type="subTitle" idx="1"/>
          </p:nvPr>
        </p:nvSpPr>
        <p:spPr>
          <a:xfrm>
            <a:off x="2172890" y="4456569"/>
            <a:ext cx="7766936" cy="1096899"/>
          </a:xfrm>
        </p:spPr>
        <p:txBody>
          <a:bodyPr>
            <a:normAutofit fontScale="85000" lnSpcReduction="20000"/>
          </a:bodyPr>
          <a:lstStyle/>
          <a:p>
            <a:pPr algn="ctr"/>
            <a:r>
              <a:rPr lang="en-US" sz="4000" dirty="0">
                <a:solidFill>
                  <a:schemeClr val="tx1">
                    <a:lumMod val="75000"/>
                    <a:lumOff val="25000"/>
                  </a:schemeClr>
                </a:solidFill>
              </a:rPr>
              <a:t>“Greatness is a Choice</a:t>
            </a:r>
            <a:r>
              <a:rPr lang="en-US" sz="4000" dirty="0" smtClean="0">
                <a:solidFill>
                  <a:schemeClr val="tx1">
                    <a:lumMod val="75000"/>
                    <a:lumOff val="25000"/>
                  </a:schemeClr>
                </a:solidFill>
              </a:rPr>
              <a:t>”</a:t>
            </a:r>
          </a:p>
          <a:p>
            <a:pPr algn="ctr"/>
            <a:r>
              <a:rPr lang="en-US" sz="4000" dirty="0" smtClean="0">
                <a:solidFill>
                  <a:schemeClr val="tx1">
                    <a:lumMod val="75000"/>
                    <a:lumOff val="25000"/>
                  </a:schemeClr>
                </a:solidFill>
              </a:rPr>
              <a:t>6</a:t>
            </a:r>
            <a:r>
              <a:rPr lang="en-US" sz="4000" baseline="30000" dirty="0" smtClean="0">
                <a:solidFill>
                  <a:schemeClr val="tx1">
                    <a:lumMod val="75000"/>
                    <a:lumOff val="25000"/>
                  </a:schemeClr>
                </a:solidFill>
              </a:rPr>
              <a:t>th</a:t>
            </a:r>
            <a:r>
              <a:rPr lang="en-US" sz="4000" dirty="0" smtClean="0">
                <a:solidFill>
                  <a:schemeClr val="tx1">
                    <a:lumMod val="75000"/>
                    <a:lumOff val="25000"/>
                  </a:schemeClr>
                </a:solidFill>
              </a:rPr>
              <a:t> grade Orientation </a:t>
            </a:r>
            <a:endParaRPr lang="en-US" sz="4000" dirty="0">
              <a:solidFill>
                <a:schemeClr val="tx1">
                  <a:lumMod val="75000"/>
                  <a:lumOff val="25000"/>
                </a:schemeClr>
              </a:solidFill>
            </a:endParaRPr>
          </a:p>
        </p:txBody>
      </p:sp>
      <p:pic>
        <p:nvPicPr>
          <p:cNvPr id="1026" name="Picture 1" descr="Bailey Bronco 1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282" y="610674"/>
            <a:ext cx="4428153" cy="244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72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354124" cy="1320800"/>
          </a:xfrm>
        </p:spPr>
        <p:txBody>
          <a:bodyPr/>
          <a:lstStyle/>
          <a:p>
            <a:r>
              <a:rPr lang="en-US" dirty="0"/>
              <a:t>Silent Lunch </a:t>
            </a:r>
          </a:p>
        </p:txBody>
      </p:sp>
      <p:sp>
        <p:nvSpPr>
          <p:cNvPr id="3" name="Content Placeholder 2"/>
          <p:cNvSpPr>
            <a:spLocks noGrp="1"/>
          </p:cNvSpPr>
          <p:nvPr>
            <p:ph idx="1"/>
          </p:nvPr>
        </p:nvSpPr>
        <p:spPr>
          <a:xfrm>
            <a:off x="556062" y="2512281"/>
            <a:ext cx="9600812" cy="3880773"/>
          </a:xfrm>
        </p:spPr>
        <p:txBody>
          <a:bodyPr/>
          <a:lstStyle/>
          <a:p>
            <a:r>
              <a:rPr lang="en-US" dirty="0"/>
              <a:t>You are assigned silent lunch based on the number of signatures you receive.</a:t>
            </a:r>
          </a:p>
          <a:p>
            <a:r>
              <a:rPr lang="en-US" dirty="0"/>
              <a:t>Upon arrival to the cafeteria, wait near the water fountains for the teacher on Silent Lunch Duty.  They will escort you through the line. Get everything you need because you cannot come back to the cafeteria.</a:t>
            </a:r>
          </a:p>
          <a:p>
            <a:r>
              <a:rPr lang="en-US" dirty="0"/>
              <a:t>You will be escorted back to a classroom where you will eat silently and work on coursework or read.  </a:t>
            </a:r>
          </a:p>
          <a:p>
            <a:r>
              <a:rPr lang="en-US" dirty="0"/>
              <a:t>You will need to complete a “Silent Lunch Reflection Sheet” that will be turned into your grade level administrator and kept in your behavior file.</a:t>
            </a:r>
          </a:p>
          <a:p>
            <a:r>
              <a:rPr lang="en-US" dirty="0"/>
              <a:t>If you are disruptive during silent lunch you will receive additional consequences from your grade level administrator</a:t>
            </a:r>
          </a:p>
          <a:p>
            <a:r>
              <a:rPr lang="en-US" dirty="0"/>
              <a:t>Your parents are notified when you have silent lunch</a:t>
            </a:r>
          </a:p>
        </p:txBody>
      </p:sp>
      <p:pic>
        <p:nvPicPr>
          <p:cNvPr id="2052" name="Picture 4" descr="Image result for shhh">
            <a:extLst>
              <a:ext uri="{FF2B5EF4-FFF2-40B4-BE49-F238E27FC236}">
                <a16:creationId xmlns:a16="http://schemas.microsoft.com/office/drawing/2014/main" id="{60429EC4-4685-4AE3-8505-26248097C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038" y="275433"/>
            <a:ext cx="3851990" cy="177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61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695"/>
          </a:xfrm>
        </p:spPr>
        <p:txBody>
          <a:bodyPr/>
          <a:lstStyle/>
          <a:p>
            <a:r>
              <a:rPr lang="en-US" dirty="0"/>
              <a:t>Working Lunch </a:t>
            </a:r>
          </a:p>
        </p:txBody>
      </p:sp>
      <p:sp>
        <p:nvSpPr>
          <p:cNvPr id="6" name="TextBox 5">
            <a:extLst>
              <a:ext uri="{FF2B5EF4-FFF2-40B4-BE49-F238E27FC236}">
                <a16:creationId xmlns:a16="http://schemas.microsoft.com/office/drawing/2014/main" id="{176C73D1-0C93-4B8E-AAED-F524CCDB897C}"/>
              </a:ext>
            </a:extLst>
          </p:cNvPr>
          <p:cNvSpPr txBox="1"/>
          <p:nvPr/>
        </p:nvSpPr>
        <p:spPr>
          <a:xfrm>
            <a:off x="609080" y="1603716"/>
            <a:ext cx="8792307" cy="4647426"/>
          </a:xfrm>
          <a:prstGeom prst="rect">
            <a:avLst/>
          </a:prstGeom>
          <a:noFill/>
        </p:spPr>
        <p:txBody>
          <a:bodyPr wrap="square" rtlCol="0">
            <a:spAutoFit/>
          </a:bodyPr>
          <a:lstStyle/>
          <a:p>
            <a:endParaRPr lang="en-US" b="1" dirty="0"/>
          </a:p>
          <a:p>
            <a:r>
              <a:rPr lang="en-US" sz="2400" dirty="0"/>
              <a:t>Go to working lunch to get extra help, make up work when you are absent, or to retest.  You </a:t>
            </a:r>
            <a:r>
              <a:rPr lang="en-US" sz="2400" u="sng" dirty="0">
                <a:solidFill>
                  <a:srgbClr val="FF0000"/>
                </a:solidFill>
              </a:rPr>
              <a:t>MUST</a:t>
            </a:r>
            <a:r>
              <a:rPr lang="en-US" sz="2400" dirty="0"/>
              <a:t> have a pass!</a:t>
            </a:r>
          </a:p>
          <a:p>
            <a:endParaRPr lang="en-US" sz="3200" dirty="0"/>
          </a:p>
          <a:p>
            <a:r>
              <a:rPr lang="en-US" sz="3600" dirty="0"/>
              <a:t>Mondays = Science</a:t>
            </a:r>
          </a:p>
          <a:p>
            <a:r>
              <a:rPr lang="en-US" sz="3600" dirty="0"/>
              <a:t>Tuesdays = Social Studies</a:t>
            </a:r>
          </a:p>
          <a:p>
            <a:r>
              <a:rPr lang="en-US" sz="3600" dirty="0"/>
              <a:t>Wednesdays = Math</a:t>
            </a:r>
          </a:p>
          <a:p>
            <a:r>
              <a:rPr lang="en-US" sz="3600" dirty="0"/>
              <a:t>Thursdays = ELA</a:t>
            </a:r>
          </a:p>
          <a:p>
            <a:r>
              <a:rPr lang="en-US" sz="3600" dirty="0"/>
              <a:t>Friday = optional</a:t>
            </a:r>
          </a:p>
          <a:p>
            <a:endParaRPr lang="en-US" dirty="0"/>
          </a:p>
        </p:txBody>
      </p:sp>
      <p:pic>
        <p:nvPicPr>
          <p:cNvPr id="11" name="Picture 10" descr="Image result for tutoring">
            <a:extLst>
              <a:ext uri="{FF2B5EF4-FFF2-40B4-BE49-F238E27FC236}">
                <a16:creationId xmlns:a16="http://schemas.microsoft.com/office/drawing/2014/main" id="{A2198D4D-1610-40F1-9EAD-BD6D622B67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07598" y="314125"/>
            <a:ext cx="1330494" cy="1556824"/>
          </a:xfrm>
          <a:prstGeom prst="rect">
            <a:avLst/>
          </a:prstGeom>
          <a:noFill/>
          <a:ln>
            <a:noFill/>
          </a:ln>
        </p:spPr>
      </p:pic>
      <p:pic>
        <p:nvPicPr>
          <p:cNvPr id="12" name="Picture 11">
            <a:extLst>
              <a:ext uri="{FF2B5EF4-FFF2-40B4-BE49-F238E27FC236}">
                <a16:creationId xmlns:a16="http://schemas.microsoft.com/office/drawing/2014/main" id="{3121617B-B17B-4C50-B30F-8C988017E0BD}"/>
              </a:ext>
            </a:extLst>
          </p:cNvPr>
          <p:cNvPicPr>
            <a:picLocks noChangeAspect="1"/>
          </p:cNvPicPr>
          <p:nvPr/>
        </p:nvPicPr>
        <p:blipFill>
          <a:blip r:embed="rId3"/>
          <a:stretch>
            <a:fillRect/>
          </a:stretch>
        </p:blipFill>
        <p:spPr>
          <a:xfrm>
            <a:off x="6106838" y="2883877"/>
            <a:ext cx="4320753" cy="3765902"/>
          </a:xfrm>
          <a:prstGeom prst="rect">
            <a:avLst/>
          </a:prstGeom>
        </p:spPr>
      </p:pic>
    </p:spTree>
    <p:extLst>
      <p:ext uri="{BB962C8B-B14F-4D97-AF65-F5344CB8AC3E}">
        <p14:creationId xmlns:p14="http://schemas.microsoft.com/office/powerpoint/2010/main" val="142505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 Physical Activity </a:t>
            </a:r>
            <a:endParaRPr lang="en-US" dirty="0"/>
          </a:p>
        </p:txBody>
      </p:sp>
      <p:sp>
        <p:nvSpPr>
          <p:cNvPr id="3" name="Content Placeholder 2"/>
          <p:cNvSpPr>
            <a:spLocks noGrp="1"/>
          </p:cNvSpPr>
          <p:nvPr>
            <p:ph idx="1"/>
          </p:nvPr>
        </p:nvSpPr>
        <p:spPr>
          <a:xfrm>
            <a:off x="677334" y="1803399"/>
            <a:ext cx="8596668" cy="4237963"/>
          </a:xfrm>
        </p:spPr>
        <p:txBody>
          <a:bodyPr>
            <a:normAutofit/>
          </a:bodyPr>
          <a:lstStyle/>
          <a:p>
            <a:r>
              <a:rPr lang="en-US" dirty="0" smtClean="0"/>
              <a:t>Students will have 20 min of PA daily outside (weather permitting)</a:t>
            </a:r>
          </a:p>
          <a:p>
            <a:r>
              <a:rPr lang="en-US" dirty="0" smtClean="0"/>
              <a:t>Please dress appropriately to go outside (don’t forget sunscreen)</a:t>
            </a:r>
          </a:p>
          <a:p>
            <a:r>
              <a:rPr lang="en-US" dirty="0" smtClean="0"/>
              <a:t>Students may play soccer, basketball, walk the track, </a:t>
            </a:r>
            <a:r>
              <a:rPr lang="en-US" dirty="0" err="1" smtClean="0"/>
              <a:t>ect</a:t>
            </a:r>
            <a:r>
              <a:rPr lang="en-US" dirty="0" smtClean="0"/>
              <a:t>. </a:t>
            </a:r>
          </a:p>
          <a:p>
            <a:r>
              <a:rPr lang="en-US" dirty="0" smtClean="0"/>
              <a:t>Football is banned </a:t>
            </a:r>
          </a:p>
          <a:p>
            <a:r>
              <a:rPr lang="en-US" dirty="0" smtClean="0"/>
              <a:t>The picnic tables outside are reserved for lunch students (Diamond Aces)</a:t>
            </a:r>
          </a:p>
          <a:p>
            <a:r>
              <a:rPr lang="en-US" dirty="0" smtClean="0"/>
              <a:t>Students may not use their cell phones or other electronic devices during PA </a:t>
            </a:r>
          </a:p>
          <a:p>
            <a:r>
              <a:rPr lang="en-US" dirty="0" smtClean="0"/>
              <a:t>When PA is over the teachers on duty will blow a whistle- this is the signal to STOP playing and line up  - follow staff directions</a:t>
            </a:r>
          </a:p>
          <a:p>
            <a:r>
              <a:rPr lang="en-US" dirty="0" smtClean="0"/>
              <a:t>Do NOT continue to play after the whistle is blown (basketballs will be taken away from you if you do)</a:t>
            </a:r>
          </a:p>
          <a:p>
            <a:pPr marL="0" indent="0">
              <a:buNone/>
            </a:pPr>
            <a:endParaRPr lang="en-US" dirty="0" smtClean="0"/>
          </a:p>
        </p:txBody>
      </p:sp>
    </p:spTree>
    <p:extLst>
      <p:ext uri="{BB962C8B-B14F-4D97-AF65-F5344CB8AC3E}">
        <p14:creationId xmlns:p14="http://schemas.microsoft.com/office/powerpoint/2010/main" val="4001250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Dismissal Procedures </a:t>
            </a:r>
          </a:p>
        </p:txBody>
      </p:sp>
      <p:sp>
        <p:nvSpPr>
          <p:cNvPr id="3" name="Content Placeholder 2"/>
          <p:cNvSpPr>
            <a:spLocks noGrp="1"/>
          </p:cNvSpPr>
          <p:nvPr>
            <p:ph idx="1"/>
          </p:nvPr>
        </p:nvSpPr>
        <p:spPr>
          <a:xfrm>
            <a:off x="452251" y="1710423"/>
            <a:ext cx="9381066" cy="4233177"/>
          </a:xfrm>
        </p:spPr>
        <p:txBody>
          <a:bodyPr>
            <a:normAutofit/>
          </a:bodyPr>
          <a:lstStyle/>
          <a:p>
            <a:r>
              <a:rPr lang="en-US" dirty="0"/>
              <a:t>Afternoon announcements will take place at </a:t>
            </a:r>
            <a:r>
              <a:rPr lang="en-US" dirty="0" smtClean="0"/>
              <a:t>4:10 p.m.</a:t>
            </a:r>
            <a:endParaRPr lang="en-US" dirty="0"/>
          </a:p>
          <a:p>
            <a:r>
              <a:rPr lang="en-US" b="1" dirty="0" smtClean="0"/>
              <a:t>Car </a:t>
            </a:r>
            <a:r>
              <a:rPr lang="en-US" b="1" dirty="0"/>
              <a:t>riders </a:t>
            </a:r>
            <a:r>
              <a:rPr lang="en-US" dirty="0"/>
              <a:t>will be called on the announcements – these students report outside the front office area. Have your parent text you when they are close to the pick-up area.  Look for them and get in your car.</a:t>
            </a:r>
          </a:p>
          <a:p>
            <a:r>
              <a:rPr lang="en-US" b="1" dirty="0"/>
              <a:t>Late Buses </a:t>
            </a:r>
            <a:r>
              <a:rPr lang="en-US" dirty="0"/>
              <a:t>will be announced daily and should report to the cafeteria. Teachers will write the late busses on their board </a:t>
            </a:r>
            <a:r>
              <a:rPr lang="en-US" dirty="0" smtClean="0"/>
              <a:t>daily. Colored </a:t>
            </a:r>
            <a:r>
              <a:rPr lang="en-US" dirty="0"/>
              <a:t>signs are on the tables.  Find your sign/slot and sit down.  No </a:t>
            </a:r>
            <a:r>
              <a:rPr lang="en-US" dirty="0" err="1"/>
              <a:t>horseplaying</a:t>
            </a:r>
            <a:r>
              <a:rPr lang="en-US" dirty="0"/>
              <a:t>, games, or loud talking</a:t>
            </a:r>
            <a:r>
              <a:rPr lang="en-US" dirty="0" smtClean="0"/>
              <a:t>.</a:t>
            </a:r>
            <a:endParaRPr lang="en-US" dirty="0"/>
          </a:p>
          <a:p>
            <a:r>
              <a:rPr lang="en-US" b="1" dirty="0"/>
              <a:t>On-time buses </a:t>
            </a:r>
          </a:p>
          <a:p>
            <a:pPr marL="0" indent="0">
              <a:buNone/>
            </a:pPr>
            <a:r>
              <a:rPr lang="en-US" dirty="0"/>
              <a:t>	6</a:t>
            </a:r>
            <a:r>
              <a:rPr lang="en-US" baseline="30000" dirty="0"/>
              <a:t>th</a:t>
            </a:r>
            <a:r>
              <a:rPr lang="en-US" dirty="0"/>
              <a:t> graders exit out the back of the 6</a:t>
            </a:r>
            <a:r>
              <a:rPr lang="en-US" baseline="30000" dirty="0"/>
              <a:t>th</a:t>
            </a:r>
            <a:r>
              <a:rPr lang="en-US" dirty="0"/>
              <a:t> grade hall </a:t>
            </a:r>
            <a:r>
              <a:rPr lang="en-US" b="1" u="sng" dirty="0"/>
              <a:t>with your teacher</a:t>
            </a:r>
          </a:p>
          <a:p>
            <a:pPr marL="0" indent="0">
              <a:buNone/>
            </a:pPr>
            <a:r>
              <a:rPr lang="en-US" dirty="0"/>
              <a:t>	7</a:t>
            </a:r>
            <a:r>
              <a:rPr lang="en-US" baseline="30000" dirty="0"/>
              <a:t>th</a:t>
            </a:r>
            <a:r>
              <a:rPr lang="en-US" dirty="0"/>
              <a:t> graders exit out the back of the 7</a:t>
            </a:r>
            <a:r>
              <a:rPr lang="en-US" baseline="30000" dirty="0"/>
              <a:t>th</a:t>
            </a:r>
            <a:r>
              <a:rPr lang="en-US" dirty="0"/>
              <a:t> grade hall</a:t>
            </a:r>
          </a:p>
          <a:p>
            <a:pPr marL="0" indent="0">
              <a:buNone/>
            </a:pPr>
            <a:r>
              <a:rPr lang="en-US" dirty="0"/>
              <a:t>	8</a:t>
            </a:r>
            <a:r>
              <a:rPr lang="en-US" baseline="30000" dirty="0"/>
              <a:t>th</a:t>
            </a:r>
            <a:r>
              <a:rPr lang="en-US" dirty="0"/>
              <a:t> graders come down the back steps (near the bus lot) and </a:t>
            </a:r>
            <a:r>
              <a:rPr lang="en-US" dirty="0" smtClean="0"/>
              <a:t>exit</a:t>
            </a:r>
          </a:p>
          <a:p>
            <a:pPr marL="0" indent="0">
              <a:buNone/>
            </a:pPr>
            <a:endParaRPr lang="en-US" dirty="0"/>
          </a:p>
          <a:p>
            <a:endParaRPr lang="en-US" dirty="0"/>
          </a:p>
        </p:txBody>
      </p:sp>
    </p:spTree>
    <p:extLst>
      <p:ext uri="{BB962C8B-B14F-4D97-AF65-F5344CB8AC3E}">
        <p14:creationId xmlns:p14="http://schemas.microsoft.com/office/powerpoint/2010/main" val="1954758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get organized…</a:t>
            </a:r>
          </a:p>
        </p:txBody>
      </p:sp>
      <p:sp>
        <p:nvSpPr>
          <p:cNvPr id="3" name="Content Placeholder 2"/>
          <p:cNvSpPr>
            <a:spLocks noGrp="1"/>
          </p:cNvSpPr>
          <p:nvPr>
            <p:ph idx="1"/>
          </p:nvPr>
        </p:nvSpPr>
        <p:spPr>
          <a:xfrm>
            <a:off x="677334" y="2301772"/>
            <a:ext cx="8596668" cy="3739590"/>
          </a:xfrm>
        </p:spPr>
        <p:txBody>
          <a:bodyPr/>
          <a:lstStyle/>
          <a:p>
            <a:r>
              <a:rPr lang="en-US" dirty="0"/>
              <a:t>Review your schedule and highlight your blocks for Quarter 1 (Q1) and Semester 1 (S1)</a:t>
            </a:r>
          </a:p>
          <a:p>
            <a:r>
              <a:rPr lang="en-US" dirty="0"/>
              <a:t>Record A/B day schedule</a:t>
            </a:r>
          </a:p>
          <a:p>
            <a:r>
              <a:rPr lang="en-US" dirty="0"/>
              <a:t>Record holidays</a:t>
            </a:r>
          </a:p>
          <a:p>
            <a:r>
              <a:rPr lang="en-US" dirty="0"/>
              <a:t>Record 7 week assessment dates</a:t>
            </a:r>
          </a:p>
          <a:p>
            <a:r>
              <a:rPr lang="en-US" dirty="0"/>
              <a:t>Record MAP testing dates</a:t>
            </a:r>
          </a:p>
          <a:p>
            <a:r>
              <a:rPr lang="en-US" dirty="0"/>
              <a:t>Record school events you want to attend</a:t>
            </a:r>
          </a:p>
          <a:p>
            <a:r>
              <a:rPr lang="en-US" dirty="0"/>
              <a:t>Record early release days</a:t>
            </a:r>
          </a:p>
          <a:p>
            <a:r>
              <a:rPr lang="en-US" dirty="0"/>
              <a:t>End of Quarter dates</a:t>
            </a:r>
          </a:p>
          <a:p>
            <a:endParaRPr lang="en-US" dirty="0"/>
          </a:p>
        </p:txBody>
      </p:sp>
      <p:pic>
        <p:nvPicPr>
          <p:cNvPr id="4" name="Picture 9" descr="Image result for student agendas">
            <a:extLst>
              <a:ext uri="{FF2B5EF4-FFF2-40B4-BE49-F238E27FC236}">
                <a16:creationId xmlns:a16="http://schemas.microsoft.com/office/drawing/2014/main" id="{D310D6CF-B26A-43A1-AEF8-A824B81D0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6556" y="238227"/>
            <a:ext cx="3597446" cy="206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516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4265-0858-49E4-B133-EF7D862C7DC9}"/>
              </a:ext>
            </a:extLst>
          </p:cNvPr>
          <p:cNvSpPr>
            <a:spLocks noGrp="1"/>
          </p:cNvSpPr>
          <p:nvPr>
            <p:ph type="title"/>
          </p:nvPr>
        </p:nvSpPr>
        <p:spPr/>
        <p:txBody>
          <a:bodyPr/>
          <a:lstStyle/>
          <a:p>
            <a:r>
              <a:rPr lang="en-US" dirty="0"/>
              <a:t>Key Dates</a:t>
            </a:r>
          </a:p>
        </p:txBody>
      </p:sp>
      <p:sp>
        <p:nvSpPr>
          <p:cNvPr id="4" name="Rectangle 3">
            <a:extLst>
              <a:ext uri="{FF2B5EF4-FFF2-40B4-BE49-F238E27FC236}">
                <a16:creationId xmlns:a16="http://schemas.microsoft.com/office/drawing/2014/main" id="{08B4E1D0-3367-443F-9142-554E8931BE67}"/>
              </a:ext>
            </a:extLst>
          </p:cNvPr>
          <p:cNvSpPr/>
          <p:nvPr/>
        </p:nvSpPr>
        <p:spPr>
          <a:xfrm>
            <a:off x="3526692" y="609600"/>
            <a:ext cx="6096000" cy="5697072"/>
          </a:xfrm>
          <a:prstGeom prst="rect">
            <a:avLst/>
          </a:prstGeom>
        </p:spPr>
        <p:txBody>
          <a:bodyPr>
            <a:spAutoFit/>
          </a:bodyPr>
          <a:lstStyle/>
          <a:p>
            <a:pPr>
              <a:lnSpc>
                <a:spcPct val="115000"/>
              </a:lnSpc>
            </a:pPr>
            <a:r>
              <a:rPr lang="en-US" sz="2000" b="1" u="sng" dirty="0">
                <a:latin typeface="Times New Roman" panose="02020603050405020304" pitchFamily="18" charset="0"/>
                <a:ea typeface="Times New Roman" panose="02020603050405020304" pitchFamily="18" charset="0"/>
                <a:cs typeface="Times New Roman" panose="02020603050405020304" pitchFamily="18" charset="0"/>
              </a:rPr>
              <a:t>2017-2018 School Calendar</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26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431800" hangingPunct="0">
              <a:lnSpc>
                <a:spcPct val="94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First Day of School</a:t>
            </a:r>
            <a:r>
              <a:rPr lang="en-US" dirty="0">
                <a:latin typeface="Times New Roman" panose="02020603050405020304" pitchFamily="18" charset="0"/>
                <a:ea typeface="Times New Roman" panose="02020603050405020304" pitchFamily="18" charset="0"/>
                <a:cs typeface="Times New Roman" panose="02020603050405020304" pitchFamily="18" charset="0"/>
              </a:rPr>
              <a:t> -August 28, 2017 </a:t>
            </a:r>
            <a:r>
              <a:rPr lang="en-US" b="1" dirty="0">
                <a:latin typeface="Times New Roman" panose="02020603050405020304" pitchFamily="18" charset="0"/>
                <a:ea typeface="Times New Roman" panose="02020603050405020304" pitchFamily="18" charset="0"/>
                <a:cs typeface="Times New Roman" panose="02020603050405020304" pitchFamily="18" charset="0"/>
              </a:rPr>
              <a:t>Labor Day Holiday-</a:t>
            </a:r>
            <a:r>
              <a:rPr lang="en-US" dirty="0">
                <a:latin typeface="Times New Roman" panose="02020603050405020304" pitchFamily="18" charset="0"/>
                <a:ea typeface="Times New Roman" panose="02020603050405020304" pitchFamily="18" charset="0"/>
                <a:cs typeface="Times New Roman" panose="02020603050405020304" pitchFamily="18" charset="0"/>
              </a:rPr>
              <a:t>September 4, 2017</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hangingPunct="0">
              <a:lnSpc>
                <a:spcPct val="94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Teacher Workday (s) – </a:t>
            </a:r>
            <a:r>
              <a:rPr lang="en-US" dirty="0">
                <a:latin typeface="Times New Roman" panose="02020603050405020304" pitchFamily="18" charset="0"/>
                <a:ea typeface="Times New Roman" panose="02020603050405020304" pitchFamily="18" charset="0"/>
                <a:cs typeface="Times New Roman" panose="02020603050405020304" pitchFamily="18" charset="0"/>
              </a:rPr>
              <a:t>September 21 &amp; 22, 2017</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182880" hangingPunct="0">
              <a:lnSpc>
                <a:spcPct val="94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Last Day of Quarter 1-</a:t>
            </a:r>
            <a:r>
              <a:rPr lang="en-US" dirty="0">
                <a:latin typeface="Times New Roman" panose="02020603050405020304" pitchFamily="18" charset="0"/>
                <a:ea typeface="Times New Roman" panose="02020603050405020304" pitchFamily="18" charset="0"/>
                <a:cs typeface="Times New Roman" panose="02020603050405020304" pitchFamily="18" charset="0"/>
              </a:rPr>
              <a:t> October 27, 2017</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431800" hangingPunct="0">
              <a:lnSpc>
                <a:spcPct val="94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Teacher Workday-</a:t>
            </a:r>
            <a:r>
              <a:rPr lang="en-US" dirty="0">
                <a:latin typeface="Times New Roman" panose="02020603050405020304" pitchFamily="18" charset="0"/>
                <a:ea typeface="Times New Roman" panose="02020603050405020304" pitchFamily="18" charset="0"/>
                <a:cs typeface="Times New Roman" panose="02020603050405020304" pitchFamily="18" charset="0"/>
              </a:rPr>
              <a:t> October 30, 2017</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279400" hangingPunct="0">
              <a:lnSpc>
                <a:spcPct val="95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Veteran’s Day-</a:t>
            </a:r>
            <a:r>
              <a:rPr lang="en-US" dirty="0">
                <a:latin typeface="Times New Roman" panose="02020603050405020304" pitchFamily="18" charset="0"/>
                <a:ea typeface="Times New Roman" panose="02020603050405020304" pitchFamily="18" charset="0"/>
                <a:cs typeface="Times New Roman" panose="02020603050405020304" pitchFamily="18" charset="0"/>
              </a:rPr>
              <a:t> November 10, 2017</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279400" hangingPunct="0">
              <a:lnSpc>
                <a:spcPct val="95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Thanksgiving-</a:t>
            </a:r>
            <a:r>
              <a:rPr lang="en-US" dirty="0">
                <a:latin typeface="Times New Roman" panose="02020603050405020304" pitchFamily="18" charset="0"/>
                <a:ea typeface="Times New Roman" panose="02020603050405020304" pitchFamily="18" charset="0"/>
                <a:cs typeface="Times New Roman" panose="02020603050405020304" pitchFamily="18" charset="0"/>
              </a:rPr>
              <a:t> November 22-24, 2017</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hangingPunct="0">
              <a:lnSpc>
                <a:spcPct val="95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Winter Break</a:t>
            </a:r>
            <a:r>
              <a:rPr lang="en-US" dirty="0">
                <a:latin typeface="Times New Roman" panose="02020603050405020304" pitchFamily="18" charset="0"/>
                <a:ea typeface="Times New Roman" panose="02020603050405020304" pitchFamily="18" charset="0"/>
                <a:cs typeface="Times New Roman" panose="02020603050405020304" pitchFamily="18" charset="0"/>
              </a:rPr>
              <a:t>- December 20, 2017 -Jan. 2,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279400" hangingPunct="0">
              <a:lnSpc>
                <a:spcPct val="95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MLK, Jr. Holiday</a:t>
            </a:r>
            <a:r>
              <a:rPr lang="en-US" dirty="0">
                <a:latin typeface="Times New Roman" panose="02020603050405020304" pitchFamily="18" charset="0"/>
                <a:ea typeface="Times New Roman" panose="02020603050405020304" pitchFamily="18" charset="0"/>
                <a:cs typeface="Times New Roman" panose="02020603050405020304" pitchFamily="18" charset="0"/>
              </a:rPr>
              <a:t>- January 15,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279400" hangingPunct="0">
              <a:lnSpc>
                <a:spcPct val="95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Last Day of Quarter 2</a:t>
            </a:r>
            <a:r>
              <a:rPr lang="en-US" dirty="0">
                <a:latin typeface="Times New Roman" panose="02020603050405020304" pitchFamily="18" charset="0"/>
                <a:ea typeface="Times New Roman" panose="02020603050405020304" pitchFamily="18" charset="0"/>
                <a:cs typeface="Times New Roman" panose="02020603050405020304" pitchFamily="18" charset="0"/>
              </a:rPr>
              <a:t>- January 19,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279400" hangingPunct="0">
              <a:lnSpc>
                <a:spcPct val="95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Teacher Workday</a:t>
            </a:r>
            <a:r>
              <a:rPr lang="en-US" dirty="0">
                <a:latin typeface="Times New Roman" panose="02020603050405020304" pitchFamily="18" charset="0"/>
                <a:ea typeface="Times New Roman" panose="02020603050405020304" pitchFamily="18" charset="0"/>
                <a:cs typeface="Times New Roman" panose="02020603050405020304" pitchFamily="18" charset="0"/>
              </a:rPr>
              <a:t>- January 22,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279400" hangingPunct="0">
              <a:lnSpc>
                <a:spcPct val="95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Teacher Workday</a:t>
            </a:r>
            <a:r>
              <a:rPr lang="en-US" dirty="0">
                <a:latin typeface="Times New Roman" panose="02020603050405020304" pitchFamily="18" charset="0"/>
                <a:ea typeface="Times New Roman" panose="02020603050405020304" pitchFamily="18" charset="0"/>
                <a:cs typeface="Times New Roman" panose="02020603050405020304" pitchFamily="18" charset="0"/>
              </a:rPr>
              <a:t>- February 19,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9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Last Day of Quarter 3-</a:t>
            </a:r>
            <a:r>
              <a:rPr lang="en-US" dirty="0">
                <a:latin typeface="Times New Roman" panose="02020603050405020304" pitchFamily="18" charset="0"/>
                <a:ea typeface="Times New Roman" panose="02020603050405020304" pitchFamily="18" charset="0"/>
                <a:cs typeface="Times New Roman" panose="02020603050405020304" pitchFamily="18" charset="0"/>
              </a:rPr>
              <a:t> March 28,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279400" hangingPunct="0">
              <a:lnSpc>
                <a:spcPct val="95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Teacher Workday</a:t>
            </a:r>
            <a:r>
              <a:rPr lang="en-US" dirty="0">
                <a:latin typeface="Times New Roman" panose="02020603050405020304" pitchFamily="18" charset="0"/>
                <a:ea typeface="Times New Roman" panose="02020603050405020304" pitchFamily="18" charset="0"/>
                <a:cs typeface="Times New Roman" panose="02020603050405020304" pitchFamily="18" charset="0"/>
              </a:rPr>
              <a:t>- March 29,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260"/>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11430" hangingPunct="0">
              <a:lnSpc>
                <a:spcPct val="92000"/>
              </a:lnSpc>
              <a:tabLst>
                <a:tab pos="2914650" algn="l"/>
                <a:tab pos="3086100" algn="l"/>
              </a:tabLst>
            </a:pPr>
            <a:r>
              <a:rPr lang="en-US" b="1" dirty="0">
                <a:latin typeface="Times New Roman" panose="02020603050405020304" pitchFamily="18" charset="0"/>
                <a:ea typeface="Times New Roman" panose="02020603050405020304" pitchFamily="18" charset="0"/>
                <a:cs typeface="Times New Roman" panose="02020603050405020304" pitchFamily="18" charset="0"/>
              </a:rPr>
              <a:t>Spring Break</a:t>
            </a:r>
            <a:r>
              <a:rPr lang="en-US" dirty="0">
                <a:latin typeface="Times New Roman" panose="02020603050405020304" pitchFamily="18" charset="0"/>
                <a:ea typeface="Times New Roman" panose="02020603050405020304" pitchFamily="18" charset="0"/>
                <a:cs typeface="Times New Roman" panose="02020603050405020304" pitchFamily="18" charset="0"/>
              </a:rPr>
              <a:t>- March 30-April 8,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marR="584200" hangingPunct="0">
              <a:lnSpc>
                <a:spcPct val="92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Memorial Day</a:t>
            </a:r>
            <a:r>
              <a:rPr lang="en-US" dirty="0">
                <a:latin typeface="Times New Roman" panose="02020603050405020304" pitchFamily="18" charset="0"/>
                <a:ea typeface="Times New Roman" panose="02020603050405020304" pitchFamily="18" charset="0"/>
                <a:cs typeface="Times New Roman" panose="02020603050405020304" pitchFamily="18" charset="0"/>
              </a:rPr>
              <a:t>- May 28,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5"/>
              </a:lnSpc>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9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Last Day of School-</a:t>
            </a:r>
            <a:r>
              <a:rPr lang="en-US" dirty="0">
                <a:latin typeface="Times New Roman" panose="02020603050405020304" pitchFamily="18" charset="0"/>
                <a:ea typeface="Times New Roman" panose="02020603050405020304" pitchFamily="18" charset="0"/>
                <a:cs typeface="Times New Roman" panose="02020603050405020304" pitchFamily="18" charset="0"/>
              </a:rPr>
              <a:t> June 8, 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9000"/>
              </a:lnSpc>
            </a:pPr>
            <a:r>
              <a:rPr lang="en-US" sz="105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9000"/>
              </a:lnSpc>
            </a:pPr>
            <a:r>
              <a:rPr lang="en-US" b="1" dirty="0">
                <a:latin typeface="Times New Roman" panose="02020603050405020304" pitchFamily="18" charset="0"/>
                <a:ea typeface="Times New Roman" panose="02020603050405020304" pitchFamily="18" charset="0"/>
                <a:cs typeface="Times New Roman" panose="02020603050405020304" pitchFamily="18" charset="0"/>
              </a:rPr>
              <a:t>*Early Release Days for 2017-2018</a:t>
            </a: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99000"/>
              </a:lnSpc>
            </a:pPr>
            <a:r>
              <a:rPr lang="en-US" b="1" i="1" dirty="0">
                <a:latin typeface="Times New Roman" panose="02020603050405020304" pitchFamily="18" charset="0"/>
                <a:ea typeface="Times New Roman" panose="02020603050405020304" pitchFamily="18" charset="0"/>
                <a:cs typeface="Times New Roman" panose="02020603050405020304" pitchFamily="18" charset="0"/>
              </a:rPr>
              <a:t> (Dismiss at 1:15 pm) 10/18, 12/6, 2/7, 4/18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891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22300"/>
          </a:xfrm>
        </p:spPr>
        <p:txBody>
          <a:bodyPr>
            <a:normAutofit fontScale="90000"/>
          </a:bodyPr>
          <a:lstStyle/>
          <a:p>
            <a:r>
              <a:rPr lang="en-US" dirty="0" smtClean="0"/>
              <a:t>More Key Dates</a:t>
            </a:r>
            <a:endParaRPr lang="en-US" dirty="0"/>
          </a:p>
        </p:txBody>
      </p:sp>
      <p:sp>
        <p:nvSpPr>
          <p:cNvPr id="4" name="Content Placeholder 3"/>
          <p:cNvSpPr txBox="1">
            <a:spLocks noGrp="1"/>
          </p:cNvSpPr>
          <p:nvPr>
            <p:ph idx="1"/>
          </p:nvPr>
        </p:nvSpPr>
        <p:spPr>
          <a:xfrm>
            <a:off x="677334" y="1435101"/>
            <a:ext cx="4834466" cy="3708708"/>
          </a:xfrm>
          <a:prstGeom prst="rect">
            <a:avLst/>
          </a:prstGeom>
          <a:noFill/>
        </p:spPr>
        <p:txBody>
          <a:bodyPr wrap="square" rtlCol="0">
            <a:spAutoFit/>
          </a:bodyPr>
          <a:lstStyle/>
          <a:p>
            <a:r>
              <a:rPr lang="en-US" sz="1600" b="1" u="sng" dirty="0" smtClean="0">
                <a:solidFill>
                  <a:schemeClr val="accent2"/>
                </a:solidFill>
              </a:rPr>
              <a:t>7 Week Assessment Dates</a:t>
            </a:r>
          </a:p>
          <a:p>
            <a:r>
              <a:rPr lang="en-US" sz="1600" b="1" dirty="0">
                <a:solidFill>
                  <a:schemeClr val="accent2"/>
                </a:solidFill>
              </a:rPr>
              <a:t>Oct 16-20</a:t>
            </a:r>
          </a:p>
          <a:p>
            <a:pPr marL="0" indent="0">
              <a:buNone/>
            </a:pPr>
            <a:r>
              <a:rPr lang="en-US" sz="1600" b="1" dirty="0" smtClean="0"/>
              <a:t>6</a:t>
            </a:r>
            <a:r>
              <a:rPr lang="en-US" sz="1600" b="1" baseline="30000" dirty="0" smtClean="0"/>
              <a:t>th</a:t>
            </a:r>
            <a:r>
              <a:rPr lang="en-US" sz="1600" dirty="0"/>
              <a:t>: SC=10/16, SS=10/17, Math= 10/19, ELA=10/20 </a:t>
            </a:r>
          </a:p>
          <a:p>
            <a:r>
              <a:rPr lang="en-US" sz="1600" b="1" dirty="0" smtClean="0">
                <a:solidFill>
                  <a:schemeClr val="accent2"/>
                </a:solidFill>
              </a:rPr>
              <a:t>Dec</a:t>
            </a:r>
            <a:r>
              <a:rPr lang="en-US" sz="1600" b="1" dirty="0">
                <a:solidFill>
                  <a:schemeClr val="accent2"/>
                </a:solidFill>
              </a:rPr>
              <a:t>. 11-15</a:t>
            </a:r>
            <a:endParaRPr lang="en-US" sz="1600" dirty="0">
              <a:solidFill>
                <a:schemeClr val="accent2"/>
              </a:solidFill>
            </a:endParaRPr>
          </a:p>
          <a:p>
            <a:pPr marL="0" indent="0">
              <a:buNone/>
            </a:pPr>
            <a:r>
              <a:rPr lang="en-US" sz="1600" b="1" dirty="0"/>
              <a:t>6</a:t>
            </a:r>
            <a:r>
              <a:rPr lang="en-US" sz="1600" b="1" baseline="30000" dirty="0"/>
              <a:t>th</a:t>
            </a:r>
            <a:r>
              <a:rPr lang="en-US" sz="1600" dirty="0"/>
              <a:t>: SS=12/11, Math=12/12, SC=12/13, ELA=12/14</a:t>
            </a:r>
          </a:p>
          <a:p>
            <a:r>
              <a:rPr lang="en-US" sz="1600" b="1" dirty="0" smtClean="0">
                <a:solidFill>
                  <a:schemeClr val="accent2"/>
                </a:solidFill>
              </a:rPr>
              <a:t>Feb </a:t>
            </a:r>
            <a:r>
              <a:rPr lang="en-US" sz="1600" b="1" dirty="0">
                <a:solidFill>
                  <a:schemeClr val="accent2"/>
                </a:solidFill>
              </a:rPr>
              <a:t>12-16</a:t>
            </a:r>
            <a:endParaRPr lang="en-US" sz="1600" dirty="0">
              <a:solidFill>
                <a:schemeClr val="accent2"/>
              </a:solidFill>
            </a:endParaRPr>
          </a:p>
          <a:p>
            <a:pPr marL="0" indent="0">
              <a:buNone/>
            </a:pPr>
            <a:r>
              <a:rPr lang="en-US" sz="1600" b="1" dirty="0"/>
              <a:t>6</a:t>
            </a:r>
            <a:r>
              <a:rPr lang="en-US" sz="1600" b="1" baseline="30000" dirty="0"/>
              <a:t>th</a:t>
            </a:r>
            <a:r>
              <a:rPr lang="en-US" sz="1600" dirty="0"/>
              <a:t>: SC=2/12, SS=2/13, Math=2/14, ELA=2/15</a:t>
            </a:r>
          </a:p>
          <a:p>
            <a:pPr marL="0" indent="0">
              <a:buNone/>
            </a:pPr>
            <a:endParaRPr lang="en-US" sz="1600" b="1" dirty="0" smtClean="0"/>
          </a:p>
          <a:p>
            <a:r>
              <a:rPr lang="en-US" sz="1600" b="1" u="sng" dirty="0" smtClean="0">
                <a:solidFill>
                  <a:schemeClr val="accent2"/>
                </a:solidFill>
              </a:rPr>
              <a:t>MOCK </a:t>
            </a:r>
            <a:r>
              <a:rPr lang="en-US" sz="1600" b="1" u="sng" dirty="0">
                <a:solidFill>
                  <a:schemeClr val="accent2"/>
                </a:solidFill>
              </a:rPr>
              <a:t>EOG/EOC May 1-4 </a:t>
            </a:r>
          </a:p>
          <a:p>
            <a:pPr marL="0" indent="0">
              <a:buNone/>
            </a:pPr>
            <a:r>
              <a:rPr lang="en-US" sz="1600" dirty="0" smtClean="0"/>
              <a:t>	ELA=5/1</a:t>
            </a:r>
            <a:r>
              <a:rPr lang="en-US" sz="1600" dirty="0"/>
              <a:t>, Math= 5/2, SC=5/3, </a:t>
            </a:r>
            <a:r>
              <a:rPr lang="en-US" sz="1600" dirty="0" smtClean="0"/>
              <a:t>SS=5/4</a:t>
            </a:r>
            <a:endParaRPr lang="en-US" sz="1600" dirty="0"/>
          </a:p>
        </p:txBody>
      </p:sp>
      <p:sp>
        <p:nvSpPr>
          <p:cNvPr id="5" name="Rectangle 4"/>
          <p:cNvSpPr/>
          <p:nvPr/>
        </p:nvSpPr>
        <p:spPr>
          <a:xfrm>
            <a:off x="6248400" y="1435101"/>
            <a:ext cx="4114800" cy="2862322"/>
          </a:xfrm>
          <a:prstGeom prst="rect">
            <a:avLst/>
          </a:prstGeom>
        </p:spPr>
        <p:txBody>
          <a:bodyPr wrap="square">
            <a:spAutoFit/>
          </a:bodyPr>
          <a:lstStyle/>
          <a:p>
            <a:r>
              <a:rPr lang="en-US" b="1" u="sng" dirty="0" smtClean="0">
                <a:solidFill>
                  <a:schemeClr val="accent2"/>
                </a:solidFill>
              </a:rPr>
              <a:t>MAP Testing</a:t>
            </a:r>
          </a:p>
          <a:p>
            <a:r>
              <a:rPr lang="en-US" dirty="0" smtClean="0"/>
              <a:t>Fall: 	Sept</a:t>
            </a:r>
            <a:r>
              <a:rPr lang="en-US" dirty="0"/>
              <a:t>. </a:t>
            </a:r>
            <a:r>
              <a:rPr lang="en-US" dirty="0" smtClean="0"/>
              <a:t>18-25</a:t>
            </a:r>
          </a:p>
          <a:p>
            <a:r>
              <a:rPr lang="en-US" dirty="0" smtClean="0"/>
              <a:t>Winter: 	Jan</a:t>
            </a:r>
            <a:r>
              <a:rPr lang="en-US" dirty="0"/>
              <a:t>. </a:t>
            </a:r>
            <a:r>
              <a:rPr lang="en-US" dirty="0" smtClean="0"/>
              <a:t>16-19</a:t>
            </a:r>
          </a:p>
          <a:p>
            <a:r>
              <a:rPr lang="en-US" dirty="0" smtClean="0"/>
              <a:t>Spring: 	April 9-12</a:t>
            </a:r>
          </a:p>
          <a:p>
            <a:pPr marL="285750" indent="-285750">
              <a:buFont typeface="Arial" panose="020B0604020202020204" pitchFamily="34" charset="0"/>
              <a:buChar char="•"/>
            </a:pPr>
            <a:r>
              <a:rPr lang="en-US" dirty="0" smtClean="0"/>
              <a:t>Day </a:t>
            </a:r>
            <a:r>
              <a:rPr lang="en-US" dirty="0"/>
              <a:t>1 </a:t>
            </a:r>
            <a:r>
              <a:rPr lang="en-US" dirty="0" smtClean="0"/>
              <a:t>Reading, Day </a:t>
            </a:r>
            <a:r>
              <a:rPr lang="en-US" dirty="0"/>
              <a:t>2- </a:t>
            </a:r>
            <a:r>
              <a:rPr lang="en-US" dirty="0" smtClean="0"/>
              <a:t>Math, Day </a:t>
            </a:r>
            <a:r>
              <a:rPr lang="en-US" dirty="0"/>
              <a:t>3&amp;4- </a:t>
            </a:r>
            <a:r>
              <a:rPr lang="en-US" dirty="0" smtClean="0"/>
              <a:t>Makeups</a:t>
            </a:r>
          </a:p>
          <a:p>
            <a:pPr marL="285750" indent="-285750">
              <a:buFont typeface="Arial" panose="020B0604020202020204" pitchFamily="34" charset="0"/>
              <a:buChar char="•"/>
            </a:pPr>
            <a:endParaRPr lang="en-US" dirty="0" smtClean="0"/>
          </a:p>
          <a:p>
            <a:endParaRPr lang="en-US" u="sng" dirty="0">
              <a:solidFill>
                <a:schemeClr val="accent2"/>
              </a:solidFill>
            </a:endParaRPr>
          </a:p>
          <a:p>
            <a:r>
              <a:rPr lang="en-US" b="1" u="sng" dirty="0" smtClean="0">
                <a:solidFill>
                  <a:schemeClr val="accent2"/>
                </a:solidFill>
              </a:rPr>
              <a:t>EOG Testing</a:t>
            </a:r>
          </a:p>
          <a:p>
            <a:r>
              <a:rPr lang="en-US" dirty="0" smtClean="0">
                <a:solidFill>
                  <a:schemeClr val="accent6"/>
                </a:solidFill>
              </a:rPr>
              <a:t>May 25-June 8</a:t>
            </a:r>
            <a:endParaRPr lang="en-US" dirty="0">
              <a:solidFill>
                <a:schemeClr val="accent6"/>
              </a:solidFill>
            </a:endParaRPr>
          </a:p>
        </p:txBody>
      </p:sp>
    </p:spTree>
    <p:extLst>
      <p:ext uri="{BB962C8B-B14F-4D97-AF65-F5344CB8AC3E}">
        <p14:creationId xmlns:p14="http://schemas.microsoft.com/office/powerpoint/2010/main" val="2689131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t>
            </a:r>
          </a:p>
        </p:txBody>
      </p:sp>
      <p:sp>
        <p:nvSpPr>
          <p:cNvPr id="3" name="Content Placeholder 2"/>
          <p:cNvSpPr>
            <a:spLocks noGrp="1"/>
          </p:cNvSpPr>
          <p:nvPr>
            <p:ph idx="1"/>
          </p:nvPr>
        </p:nvSpPr>
        <p:spPr/>
        <p:txBody>
          <a:bodyPr/>
          <a:lstStyle/>
          <a:p>
            <a:r>
              <a:rPr lang="en-US" dirty="0"/>
              <a:t>Cell phones are to be </a:t>
            </a:r>
            <a:r>
              <a:rPr lang="en-US" dirty="0">
                <a:solidFill>
                  <a:srgbClr val="FF0000"/>
                </a:solidFill>
              </a:rPr>
              <a:t>OFF</a:t>
            </a:r>
            <a:r>
              <a:rPr lang="en-US" dirty="0"/>
              <a:t> and in your </a:t>
            </a:r>
            <a:r>
              <a:rPr lang="en-US" dirty="0">
                <a:solidFill>
                  <a:srgbClr val="FF0000"/>
                </a:solidFill>
              </a:rPr>
              <a:t>LOCKER</a:t>
            </a:r>
            <a:r>
              <a:rPr lang="en-US" dirty="0"/>
              <a:t> or bookbag (if you don’t have a locker).</a:t>
            </a:r>
          </a:p>
          <a:p>
            <a:r>
              <a:rPr lang="en-US" dirty="0"/>
              <a:t>Music may be played in class by the teacher.  Students may </a:t>
            </a:r>
            <a:r>
              <a:rPr lang="en-US" dirty="0">
                <a:solidFill>
                  <a:srgbClr val="FF0000"/>
                </a:solidFill>
              </a:rPr>
              <a:t>NOT </a:t>
            </a:r>
            <a:r>
              <a:rPr lang="en-US" dirty="0"/>
              <a:t>listen to music on the </a:t>
            </a:r>
            <a:r>
              <a:rPr lang="en-US" dirty="0" err="1"/>
              <a:t>chromebooks</a:t>
            </a:r>
            <a:r>
              <a:rPr lang="en-US" dirty="0"/>
              <a:t> or on their phones.</a:t>
            </a:r>
          </a:p>
          <a:p>
            <a:r>
              <a:rPr lang="en-US" dirty="0"/>
              <a:t>No BYOT - The school provides all technology devices so there is no need for you to bring technology from home. </a:t>
            </a:r>
          </a:p>
          <a:p>
            <a:endParaRPr lang="en-US" dirty="0"/>
          </a:p>
        </p:txBody>
      </p:sp>
    </p:spTree>
    <p:extLst>
      <p:ext uri="{BB962C8B-B14F-4D97-AF65-F5344CB8AC3E}">
        <p14:creationId xmlns:p14="http://schemas.microsoft.com/office/powerpoint/2010/main" val="277299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7" y="243840"/>
            <a:ext cx="9889588" cy="614289"/>
          </a:xfrm>
        </p:spPr>
        <p:txBody>
          <a:bodyPr>
            <a:normAutofit/>
          </a:bodyPr>
          <a:lstStyle/>
          <a:p>
            <a:r>
              <a:rPr lang="en-US" sz="3200" dirty="0"/>
              <a:t>Student Portal  </a:t>
            </a:r>
            <a:r>
              <a:rPr lang="en-US" sz="2000" u="sng" dirty="0">
                <a:solidFill>
                  <a:srgbClr val="00B0F0"/>
                </a:solidFill>
              </a:rPr>
              <a:t>http://www.cms.k12.nc.us/Pages/StudentPortal.aspx</a:t>
            </a:r>
          </a:p>
        </p:txBody>
      </p:sp>
      <p:pic>
        <p:nvPicPr>
          <p:cNvPr id="5" name="Picture 4">
            <a:extLst>
              <a:ext uri="{FF2B5EF4-FFF2-40B4-BE49-F238E27FC236}">
                <a16:creationId xmlns:a16="http://schemas.microsoft.com/office/drawing/2014/main" id="{D46F1CA0-3E83-4953-AB79-84C44FD07444}"/>
              </a:ext>
            </a:extLst>
          </p:cNvPr>
          <p:cNvPicPr>
            <a:picLocks noChangeAspect="1"/>
          </p:cNvPicPr>
          <p:nvPr/>
        </p:nvPicPr>
        <p:blipFill>
          <a:blip r:embed="rId2"/>
          <a:stretch>
            <a:fillRect/>
          </a:stretch>
        </p:blipFill>
        <p:spPr>
          <a:xfrm>
            <a:off x="677334" y="858129"/>
            <a:ext cx="7410450" cy="4238625"/>
          </a:xfrm>
          <a:prstGeom prst="rect">
            <a:avLst/>
          </a:prstGeom>
        </p:spPr>
      </p:pic>
      <p:pic>
        <p:nvPicPr>
          <p:cNvPr id="7" name="Picture 6">
            <a:extLst>
              <a:ext uri="{FF2B5EF4-FFF2-40B4-BE49-F238E27FC236}">
                <a16:creationId xmlns:a16="http://schemas.microsoft.com/office/drawing/2014/main" id="{EC9CC41F-D4A8-4C57-AEA0-FF52789643CD}"/>
              </a:ext>
            </a:extLst>
          </p:cNvPr>
          <p:cNvPicPr>
            <a:picLocks noChangeAspect="1"/>
          </p:cNvPicPr>
          <p:nvPr/>
        </p:nvPicPr>
        <p:blipFill>
          <a:blip r:embed="rId3"/>
          <a:stretch>
            <a:fillRect/>
          </a:stretch>
        </p:blipFill>
        <p:spPr>
          <a:xfrm>
            <a:off x="5087409" y="5096754"/>
            <a:ext cx="3000375" cy="1619250"/>
          </a:xfrm>
          <a:prstGeom prst="rect">
            <a:avLst/>
          </a:prstGeom>
        </p:spPr>
      </p:pic>
    </p:spTree>
    <p:extLst>
      <p:ext uri="{BB962C8B-B14F-4D97-AF65-F5344CB8AC3E}">
        <p14:creationId xmlns:p14="http://schemas.microsoft.com/office/powerpoint/2010/main" val="138149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09600"/>
            <a:ext cx="9083502" cy="660399"/>
          </a:xfrm>
        </p:spPr>
        <p:txBody>
          <a:bodyPr>
            <a:normAutofit/>
          </a:bodyPr>
          <a:lstStyle/>
          <a:p>
            <a:r>
              <a:rPr lang="en-US" dirty="0"/>
              <a:t>Grading </a:t>
            </a:r>
            <a:r>
              <a:rPr lang="en-US" dirty="0" smtClean="0"/>
              <a:t>Scale – </a:t>
            </a:r>
            <a:r>
              <a:rPr lang="en-US" dirty="0" smtClean="0">
                <a:solidFill>
                  <a:srgbClr val="C00000"/>
                </a:solidFill>
              </a:rPr>
              <a:t>Check </a:t>
            </a:r>
            <a:r>
              <a:rPr lang="en-US" dirty="0" err="1" smtClean="0">
                <a:solidFill>
                  <a:srgbClr val="C00000"/>
                </a:solidFill>
              </a:rPr>
              <a:t>Powerschool</a:t>
            </a:r>
            <a:r>
              <a:rPr lang="en-US" dirty="0" smtClean="0">
                <a:solidFill>
                  <a:srgbClr val="C00000"/>
                </a:solidFill>
              </a:rPr>
              <a:t> Weekly</a:t>
            </a:r>
            <a:endParaRPr lang="en-US" dirty="0">
              <a:solidFill>
                <a:srgbClr val="C00000"/>
              </a:solidFill>
            </a:endParaRPr>
          </a:p>
        </p:txBody>
      </p:sp>
      <p:pic>
        <p:nvPicPr>
          <p:cNvPr id="4" name="Picture 3">
            <a:extLst>
              <a:ext uri="{FF2B5EF4-FFF2-40B4-BE49-F238E27FC236}">
                <a16:creationId xmlns:a16="http://schemas.microsoft.com/office/drawing/2014/main" id="{D5B85837-2576-4595-B4AF-B16E25422B9D}"/>
              </a:ext>
            </a:extLst>
          </p:cNvPr>
          <p:cNvPicPr>
            <a:picLocks noChangeAspect="1"/>
          </p:cNvPicPr>
          <p:nvPr/>
        </p:nvPicPr>
        <p:blipFill>
          <a:blip r:embed="rId2"/>
          <a:stretch>
            <a:fillRect/>
          </a:stretch>
        </p:blipFill>
        <p:spPr>
          <a:xfrm>
            <a:off x="1873087" y="1502887"/>
            <a:ext cx="6553460" cy="5355113"/>
          </a:xfrm>
          <a:prstGeom prst="rect">
            <a:avLst/>
          </a:prstGeom>
        </p:spPr>
      </p:pic>
    </p:spTree>
    <p:extLst>
      <p:ext uri="{BB962C8B-B14F-4D97-AF65-F5344CB8AC3E}">
        <p14:creationId xmlns:p14="http://schemas.microsoft.com/office/powerpoint/2010/main" val="2196763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E3DF-5C27-41B4-B42B-53B559158F99}"/>
              </a:ext>
            </a:extLst>
          </p:cNvPr>
          <p:cNvSpPr>
            <a:spLocks noGrp="1"/>
          </p:cNvSpPr>
          <p:nvPr>
            <p:ph type="title"/>
          </p:nvPr>
        </p:nvSpPr>
        <p:spPr>
          <a:xfrm>
            <a:off x="677333" y="444695"/>
            <a:ext cx="8596668" cy="825305"/>
          </a:xfrm>
        </p:spPr>
        <p:txBody>
          <a:bodyPr/>
          <a:lstStyle/>
          <a:p>
            <a:pPr algn="ctr"/>
            <a:r>
              <a:rPr lang="en-US" dirty="0"/>
              <a:t>Welcome to Bailey Middle School</a:t>
            </a:r>
          </a:p>
        </p:txBody>
      </p:sp>
      <p:pic>
        <p:nvPicPr>
          <p:cNvPr id="15362" name="Picture 2" descr="Image result for welcome back to school">
            <a:extLst>
              <a:ext uri="{FF2B5EF4-FFF2-40B4-BE49-F238E27FC236}">
                <a16:creationId xmlns:a16="http://schemas.microsoft.com/office/drawing/2014/main" id="{210F69A5-6EDE-49A5-B593-CFD03FDA83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659" y="1270000"/>
            <a:ext cx="6740017" cy="511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33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F03539-6225-44F2-93A9-5625150AA5F9}"/>
              </a:ext>
            </a:extLst>
          </p:cNvPr>
          <p:cNvPicPr>
            <a:picLocks noChangeAspect="1"/>
          </p:cNvPicPr>
          <p:nvPr/>
        </p:nvPicPr>
        <p:blipFill>
          <a:blip r:embed="rId2"/>
          <a:stretch>
            <a:fillRect/>
          </a:stretch>
        </p:blipFill>
        <p:spPr>
          <a:xfrm>
            <a:off x="1743221" y="259592"/>
            <a:ext cx="5768925" cy="6360240"/>
          </a:xfrm>
          <a:prstGeom prst="rect">
            <a:avLst/>
          </a:prstGeom>
        </p:spPr>
      </p:pic>
    </p:spTree>
    <p:extLst>
      <p:ext uri="{BB962C8B-B14F-4D97-AF65-F5344CB8AC3E}">
        <p14:creationId xmlns:p14="http://schemas.microsoft.com/office/powerpoint/2010/main" val="124108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84A910-2597-4CDD-A59E-76C6318F5C20}"/>
              </a:ext>
            </a:extLst>
          </p:cNvPr>
          <p:cNvPicPr>
            <a:picLocks noChangeAspect="1"/>
          </p:cNvPicPr>
          <p:nvPr/>
        </p:nvPicPr>
        <p:blipFill>
          <a:blip r:embed="rId2"/>
          <a:stretch>
            <a:fillRect/>
          </a:stretch>
        </p:blipFill>
        <p:spPr>
          <a:xfrm>
            <a:off x="1619869" y="720686"/>
            <a:ext cx="7370624" cy="5356558"/>
          </a:xfrm>
          <a:prstGeom prst="rect">
            <a:avLst/>
          </a:prstGeom>
        </p:spPr>
      </p:pic>
    </p:spTree>
    <p:extLst>
      <p:ext uri="{BB962C8B-B14F-4D97-AF65-F5344CB8AC3E}">
        <p14:creationId xmlns:p14="http://schemas.microsoft.com/office/powerpoint/2010/main" val="1526989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5C8FB4-2502-4DE0-8230-571DC94F1273}"/>
              </a:ext>
            </a:extLst>
          </p:cNvPr>
          <p:cNvPicPr>
            <a:picLocks noChangeAspect="1"/>
          </p:cNvPicPr>
          <p:nvPr/>
        </p:nvPicPr>
        <p:blipFill>
          <a:blip r:embed="rId2"/>
          <a:stretch>
            <a:fillRect/>
          </a:stretch>
        </p:blipFill>
        <p:spPr>
          <a:xfrm>
            <a:off x="1754945" y="289999"/>
            <a:ext cx="6826347" cy="6418250"/>
          </a:xfrm>
          <a:prstGeom prst="rect">
            <a:avLst/>
          </a:prstGeom>
        </p:spPr>
      </p:pic>
    </p:spTree>
    <p:extLst>
      <p:ext uri="{BB962C8B-B14F-4D97-AF65-F5344CB8AC3E}">
        <p14:creationId xmlns:p14="http://schemas.microsoft.com/office/powerpoint/2010/main" val="2923263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 </a:t>
            </a:r>
            <a:r>
              <a:rPr lang="en-US" dirty="0" smtClean="0"/>
              <a:t>Code – Review fully with students</a:t>
            </a:r>
            <a:endParaRPr lang="en-US" dirty="0"/>
          </a:p>
        </p:txBody>
      </p:sp>
      <p:sp>
        <p:nvSpPr>
          <p:cNvPr id="3" name="Content Placeholder 2"/>
          <p:cNvSpPr>
            <a:spLocks noGrp="1"/>
          </p:cNvSpPr>
          <p:nvPr>
            <p:ph idx="1"/>
          </p:nvPr>
        </p:nvSpPr>
        <p:spPr>
          <a:xfrm>
            <a:off x="677334" y="1716259"/>
            <a:ext cx="8596668" cy="4325104"/>
          </a:xfrm>
        </p:spPr>
        <p:txBody>
          <a:bodyPr>
            <a:normAutofit lnSpcReduction="10000"/>
          </a:bodyPr>
          <a:lstStyle/>
          <a:p>
            <a:r>
              <a:rPr lang="en-US" cap="all" dirty="0">
                <a:solidFill>
                  <a:schemeClr val="accent2"/>
                </a:solidFill>
              </a:rPr>
              <a:t>HONOR STATEMENT</a:t>
            </a:r>
            <a:endParaRPr lang="en-US" dirty="0">
              <a:solidFill>
                <a:schemeClr val="accent2"/>
              </a:solidFill>
            </a:endParaRPr>
          </a:p>
          <a:p>
            <a:pPr marL="0" indent="0">
              <a:buNone/>
            </a:pPr>
            <a:r>
              <a:rPr lang="en-US" dirty="0" smtClean="0"/>
              <a:t>	"</a:t>
            </a:r>
            <a:r>
              <a:rPr lang="en-US" dirty="0"/>
              <a:t>On my honor I have neither given nor received unauthorized assistance or </a:t>
            </a:r>
            <a:r>
              <a:rPr lang="en-US" dirty="0" smtClean="0"/>
              <a:t>	information </a:t>
            </a:r>
            <a:r>
              <a:rPr lang="en-US" dirty="0"/>
              <a:t>on this assignment.  I have followed and will continue to follow </a:t>
            </a:r>
            <a:r>
              <a:rPr lang="en-US" dirty="0" smtClean="0"/>
              <a:t>	the </a:t>
            </a:r>
            <a:r>
              <a:rPr lang="en-US" dirty="0"/>
              <a:t>Honor Code and I am unaware of any violation of the Honor Code by </a:t>
            </a:r>
            <a:r>
              <a:rPr lang="en-US" dirty="0" smtClean="0"/>
              <a:t>	others</a:t>
            </a:r>
            <a:r>
              <a:rPr lang="en-US" dirty="0"/>
              <a:t>.  This work is the sole result of my own effort."</a:t>
            </a:r>
          </a:p>
          <a:p>
            <a:endParaRPr lang="en-US" dirty="0" smtClean="0"/>
          </a:p>
          <a:p>
            <a:r>
              <a:rPr lang="en-US" dirty="0"/>
              <a:t>Signing of the pledge implies a student’s commitment to uphold the principles and rules outlined in the Bailey Honor Code. All students must sign the Academic Honor Code and pledge form. A copy is kept in their permanent files in the grade level administrator’s office. Each time students place their name on exams, papers, labs, tests, quizzes, projects, homework, and other academic work, they acknowledge their responsibility and commitment to the Academic Honor Code. </a:t>
            </a:r>
            <a:r>
              <a:rPr lang="en-US" dirty="0" smtClean="0">
                <a:solidFill>
                  <a:schemeClr val="accent2"/>
                </a:solidFill>
              </a:rPr>
              <a:t>In addition to discipline consequences, students </a:t>
            </a:r>
            <a:r>
              <a:rPr lang="en-US" dirty="0">
                <a:solidFill>
                  <a:schemeClr val="accent2"/>
                </a:solidFill>
              </a:rPr>
              <a:t>who violate the Honor Code may be ineligible for athletics, honor societies, student government, club participation, and/or other activities. </a:t>
            </a:r>
          </a:p>
          <a:p>
            <a:endParaRPr lang="en-US" dirty="0"/>
          </a:p>
        </p:txBody>
      </p:sp>
    </p:spTree>
    <p:extLst>
      <p:ext uri="{BB962C8B-B14F-4D97-AF65-F5344CB8AC3E}">
        <p14:creationId xmlns:p14="http://schemas.microsoft.com/office/powerpoint/2010/main" val="2653519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a:t>
            </a:r>
            <a:endParaRPr lang="en-US" dirty="0"/>
          </a:p>
        </p:txBody>
      </p:sp>
      <p:sp>
        <p:nvSpPr>
          <p:cNvPr id="3" name="Content Placeholder 2"/>
          <p:cNvSpPr>
            <a:spLocks noGrp="1"/>
          </p:cNvSpPr>
          <p:nvPr>
            <p:ph idx="1"/>
          </p:nvPr>
        </p:nvSpPr>
        <p:spPr>
          <a:xfrm>
            <a:off x="677334" y="2160589"/>
            <a:ext cx="8596668" cy="1255711"/>
          </a:xfrm>
        </p:spPr>
        <p:txBody>
          <a:bodyPr>
            <a:normAutofit lnSpcReduction="10000"/>
          </a:bodyPr>
          <a:lstStyle/>
          <a:p>
            <a:r>
              <a:rPr lang="en-US" b="1" dirty="0" smtClean="0"/>
              <a:t>Review the Code of Student Conduct with students</a:t>
            </a:r>
          </a:p>
          <a:p>
            <a:r>
              <a:rPr lang="en-US" b="1" dirty="0" smtClean="0"/>
              <a:t>Students </a:t>
            </a:r>
            <a:r>
              <a:rPr lang="en-US" b="1" dirty="0"/>
              <a:t>receiving ISS or OSS for violations of the CMS Code of Conduct or are absent from school cannot attend or participate in any after school events that day. </a:t>
            </a:r>
            <a:r>
              <a:rPr lang="en-US" b="1" dirty="0" smtClean="0"/>
              <a:t>(Ex. No dances, sporting events, field trips, etc.)</a:t>
            </a:r>
            <a:endParaRPr lang="en-US" dirty="0"/>
          </a:p>
          <a:p>
            <a:pPr marL="0" indent="0">
              <a:buNone/>
            </a:pPr>
            <a:endParaRPr lang="en-US" dirty="0"/>
          </a:p>
        </p:txBody>
      </p:sp>
      <p:pic>
        <p:nvPicPr>
          <p:cNvPr id="2050" name="Picture 2" descr="http://www.biggleswadeacademy.org/_files/images/general/9BFD7DABFBCFB18D2045B31B81E5E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3867787"/>
            <a:ext cx="3527425" cy="234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4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Center</a:t>
            </a:r>
          </a:p>
        </p:txBody>
      </p:sp>
      <p:sp>
        <p:nvSpPr>
          <p:cNvPr id="3" name="Content Placeholder 2"/>
          <p:cNvSpPr>
            <a:spLocks noGrp="1"/>
          </p:cNvSpPr>
          <p:nvPr>
            <p:ph idx="1"/>
          </p:nvPr>
        </p:nvSpPr>
        <p:spPr>
          <a:xfrm>
            <a:off x="677334" y="1659988"/>
            <a:ext cx="8596668" cy="2200882"/>
          </a:xfrm>
        </p:spPr>
        <p:txBody>
          <a:bodyPr/>
          <a:lstStyle/>
          <a:p>
            <a:r>
              <a:rPr lang="en-US" u="sng" dirty="0"/>
              <a:t>Hours and Usage</a:t>
            </a:r>
            <a:r>
              <a:rPr lang="en-US" dirty="0"/>
              <a:t>: Students can visit the media center regularly. Students are welcome to use the media center, with teacher permission, any time of the school day for pleasure reading, research, or other school requirements. The media center will sometimes be open after school for work on classroom assignments. These times will be announced to students in advance.</a:t>
            </a:r>
          </a:p>
          <a:p>
            <a:r>
              <a:rPr lang="en-US" dirty="0"/>
              <a:t>You will be taken to the media center as a class to check out a book(s)</a:t>
            </a:r>
          </a:p>
          <a:p>
            <a:endParaRPr lang="en-US" dirty="0"/>
          </a:p>
        </p:txBody>
      </p:sp>
      <p:pic>
        <p:nvPicPr>
          <p:cNvPr id="5122" name="Picture 2" descr="Related image">
            <a:extLst>
              <a:ext uri="{FF2B5EF4-FFF2-40B4-BE49-F238E27FC236}">
                <a16:creationId xmlns:a16="http://schemas.microsoft.com/office/drawing/2014/main" id="{C85C5C02-18C8-48AB-B524-04D7046743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2023" y="3860870"/>
            <a:ext cx="3407290" cy="254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697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Bronco Block </a:t>
            </a:r>
          </a:p>
        </p:txBody>
      </p:sp>
      <p:sp>
        <p:nvSpPr>
          <p:cNvPr id="3" name="Content Placeholder 2"/>
          <p:cNvSpPr>
            <a:spLocks noGrp="1"/>
          </p:cNvSpPr>
          <p:nvPr>
            <p:ph idx="1"/>
          </p:nvPr>
        </p:nvSpPr>
        <p:spPr>
          <a:xfrm>
            <a:off x="422031" y="2628900"/>
            <a:ext cx="9467557" cy="3412462"/>
          </a:xfrm>
        </p:spPr>
        <p:txBody>
          <a:bodyPr/>
          <a:lstStyle/>
          <a:p>
            <a:r>
              <a:rPr lang="en-US" dirty="0"/>
              <a:t>Bronco Block is used for Enrichment, Remediation, and Clubs</a:t>
            </a:r>
          </a:p>
          <a:p>
            <a:r>
              <a:rPr lang="en-US" dirty="0"/>
              <a:t>You will attend Bronco Block Monday-Thursday</a:t>
            </a:r>
          </a:p>
          <a:p>
            <a:r>
              <a:rPr lang="en-US" dirty="0"/>
              <a:t>Students in a club must be passing their CORE classes (ELA, Math, Science, Social Studies) </a:t>
            </a:r>
          </a:p>
          <a:p>
            <a:r>
              <a:rPr lang="en-US" dirty="0"/>
              <a:t>Poor academics and/or behavior will disqualify you from participating</a:t>
            </a:r>
          </a:p>
          <a:p>
            <a:r>
              <a:rPr lang="en-US" dirty="0"/>
              <a:t>Work on IXL, Compass Learning, Silent Reading, Homework, or work with the teacher in a small group</a:t>
            </a:r>
          </a:p>
          <a:p>
            <a:endParaRPr lang="en-US" dirty="0"/>
          </a:p>
        </p:txBody>
      </p:sp>
      <p:pic>
        <p:nvPicPr>
          <p:cNvPr id="6146" name="Picture 2" descr="Image result for IXL math images">
            <a:extLst>
              <a:ext uri="{FF2B5EF4-FFF2-40B4-BE49-F238E27FC236}">
                <a16:creationId xmlns:a16="http://schemas.microsoft.com/office/drawing/2014/main" id="{2CDDCFD7-AF24-4B01-9A18-8A8DD13D1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158" y="294255"/>
            <a:ext cx="1485900" cy="18097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ompass learning graphic">
            <a:extLst>
              <a:ext uri="{FF2B5EF4-FFF2-40B4-BE49-F238E27FC236}">
                <a16:creationId xmlns:a16="http://schemas.microsoft.com/office/drawing/2014/main" id="{85EB188B-8033-4CCA-81E3-D1978F41FF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1352" y="235745"/>
            <a:ext cx="1775376" cy="177537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homework">
            <a:extLst>
              <a:ext uri="{FF2B5EF4-FFF2-40B4-BE49-F238E27FC236}">
                <a16:creationId xmlns:a16="http://schemas.microsoft.com/office/drawing/2014/main" id="{48372878-4FF0-452D-B465-61C2158FF9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840" y="290351"/>
            <a:ext cx="1711759" cy="175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54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A0408-AEA5-4D94-90DB-782FD9174832}"/>
              </a:ext>
            </a:extLst>
          </p:cNvPr>
          <p:cNvSpPr>
            <a:spLocks noGrp="1"/>
          </p:cNvSpPr>
          <p:nvPr>
            <p:ph type="title"/>
          </p:nvPr>
        </p:nvSpPr>
        <p:spPr>
          <a:xfrm>
            <a:off x="677334" y="609600"/>
            <a:ext cx="8596668" cy="656492"/>
          </a:xfrm>
        </p:spPr>
        <p:txBody>
          <a:bodyPr/>
          <a:lstStyle/>
          <a:p>
            <a:r>
              <a:rPr lang="en-US" dirty="0"/>
              <a:t>Clubs</a:t>
            </a:r>
          </a:p>
        </p:txBody>
      </p:sp>
      <p:sp>
        <p:nvSpPr>
          <p:cNvPr id="3" name="Content Placeholder 2">
            <a:extLst>
              <a:ext uri="{FF2B5EF4-FFF2-40B4-BE49-F238E27FC236}">
                <a16:creationId xmlns:a16="http://schemas.microsoft.com/office/drawing/2014/main" id="{DDAAE26E-789E-4C0F-B2AB-1C29BF321201}"/>
              </a:ext>
            </a:extLst>
          </p:cNvPr>
          <p:cNvSpPr>
            <a:spLocks noGrp="1"/>
          </p:cNvSpPr>
          <p:nvPr>
            <p:ph idx="1"/>
          </p:nvPr>
        </p:nvSpPr>
        <p:spPr>
          <a:xfrm>
            <a:off x="424114" y="1856936"/>
            <a:ext cx="5034149" cy="4282900"/>
          </a:xfrm>
        </p:spPr>
        <p:txBody>
          <a:bodyPr>
            <a:normAutofit fontScale="92500" lnSpcReduction="20000"/>
          </a:bodyPr>
          <a:lstStyle/>
          <a:p>
            <a:r>
              <a:rPr lang="en-US" dirty="0"/>
              <a:t>Bailey Dance Company</a:t>
            </a:r>
          </a:p>
          <a:p>
            <a:r>
              <a:rPr lang="en-US" dirty="0"/>
              <a:t>Step Team</a:t>
            </a:r>
          </a:p>
          <a:p>
            <a:r>
              <a:rPr lang="en-US" dirty="0"/>
              <a:t>STEM</a:t>
            </a:r>
          </a:p>
          <a:p>
            <a:r>
              <a:rPr lang="en-US" dirty="0"/>
              <a:t>Leadership Ambassadors</a:t>
            </a:r>
          </a:p>
          <a:p>
            <a:r>
              <a:rPr lang="en-US" dirty="0"/>
              <a:t>Code Academy</a:t>
            </a:r>
          </a:p>
          <a:p>
            <a:r>
              <a:rPr lang="en-US" dirty="0"/>
              <a:t>Drama/Scenery Club</a:t>
            </a:r>
          </a:p>
          <a:p>
            <a:r>
              <a:rPr lang="en-US" dirty="0"/>
              <a:t>Future Business Leaders of America (FBLA)</a:t>
            </a:r>
          </a:p>
          <a:p>
            <a:r>
              <a:rPr lang="en-US" dirty="0"/>
              <a:t>Odyssey of the Mind</a:t>
            </a:r>
          </a:p>
          <a:p>
            <a:r>
              <a:rPr lang="en-US" dirty="0"/>
              <a:t>Chess Club</a:t>
            </a:r>
          </a:p>
          <a:p>
            <a:r>
              <a:rPr lang="en-US" dirty="0"/>
              <a:t>Robotics</a:t>
            </a:r>
          </a:p>
          <a:p>
            <a:r>
              <a:rPr lang="en-US" dirty="0"/>
              <a:t>Bailey Gives Back</a:t>
            </a:r>
          </a:p>
          <a:p>
            <a:r>
              <a:rPr lang="en-US" dirty="0"/>
              <a:t>WBAM Student Television</a:t>
            </a:r>
          </a:p>
          <a:p>
            <a:endParaRPr lang="en-US" dirty="0"/>
          </a:p>
        </p:txBody>
      </p:sp>
      <p:pic>
        <p:nvPicPr>
          <p:cNvPr id="5" name="Picture 4" descr="http://blogs.uoregon.edu/taramaerckleinaad/files/2015/03/IDA-Logo_full-2cdenil.jpeg">
            <a:extLst>
              <a:ext uri="{FF2B5EF4-FFF2-40B4-BE49-F238E27FC236}">
                <a16:creationId xmlns:a16="http://schemas.microsoft.com/office/drawing/2014/main" id="{886C3FDB-9CF3-4D4E-99D5-C0FB91CE09D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4708" y="489952"/>
            <a:ext cx="1330960" cy="714375"/>
          </a:xfrm>
          <a:prstGeom prst="rect">
            <a:avLst/>
          </a:prstGeom>
          <a:noFill/>
          <a:ln>
            <a:noFill/>
          </a:ln>
        </p:spPr>
      </p:pic>
      <p:pic>
        <p:nvPicPr>
          <p:cNvPr id="6" name="Picture 5" descr="http://robinsreport.rdale.org/wp-content/uploads/2015/04/stepping.png">
            <a:extLst>
              <a:ext uri="{FF2B5EF4-FFF2-40B4-BE49-F238E27FC236}">
                <a16:creationId xmlns:a16="http://schemas.microsoft.com/office/drawing/2014/main" id="{80F980E6-3AE9-4B04-A636-274DEE2DEDA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973" y="5594227"/>
            <a:ext cx="861695" cy="846455"/>
          </a:xfrm>
          <a:prstGeom prst="rect">
            <a:avLst/>
          </a:prstGeom>
          <a:noFill/>
          <a:ln>
            <a:noFill/>
          </a:ln>
        </p:spPr>
      </p:pic>
      <p:pic>
        <p:nvPicPr>
          <p:cNvPr id="7" name="Picture 6" descr="http://www.glenlolacollegiate.net/wp-content/uploads/2013/11/STEM-Club-logo.jpg">
            <a:extLst>
              <a:ext uri="{FF2B5EF4-FFF2-40B4-BE49-F238E27FC236}">
                <a16:creationId xmlns:a16="http://schemas.microsoft.com/office/drawing/2014/main" id="{99F4AFBB-648E-4D3D-BFCF-6E9A4C4748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4927" y="1856936"/>
            <a:ext cx="1276985" cy="780415"/>
          </a:xfrm>
          <a:prstGeom prst="rect">
            <a:avLst/>
          </a:prstGeom>
          <a:noFill/>
          <a:ln>
            <a:noFill/>
          </a:ln>
        </p:spPr>
      </p:pic>
      <p:pic>
        <p:nvPicPr>
          <p:cNvPr id="8" name="Picture 7" descr="http://cdn.waukeeschools.org/wp-content/uploads/2015/01/LIM.jpg">
            <a:extLst>
              <a:ext uri="{FF2B5EF4-FFF2-40B4-BE49-F238E27FC236}">
                <a16:creationId xmlns:a16="http://schemas.microsoft.com/office/drawing/2014/main" id="{8662B9D6-46E0-4754-96A9-92D312D19E7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7967" y="4471231"/>
            <a:ext cx="1490980" cy="532130"/>
          </a:xfrm>
          <a:prstGeom prst="rect">
            <a:avLst/>
          </a:prstGeom>
          <a:noFill/>
          <a:ln>
            <a:noFill/>
          </a:ln>
        </p:spPr>
      </p:pic>
      <p:pic>
        <p:nvPicPr>
          <p:cNvPr id="9" name="Picture 8" descr="http://www.beliefnet.com/columnists/parentingonpurpose/files/2014/06/bigstock-Theater-stage-vector-illustrat-58711514.jpg">
            <a:extLst>
              <a:ext uri="{FF2B5EF4-FFF2-40B4-BE49-F238E27FC236}">
                <a16:creationId xmlns:a16="http://schemas.microsoft.com/office/drawing/2014/main" id="{212FDF26-2F3B-4FCE-ACE9-976173A825E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0422" y="3142176"/>
            <a:ext cx="949960" cy="824230"/>
          </a:xfrm>
          <a:prstGeom prst="rect">
            <a:avLst/>
          </a:prstGeom>
          <a:noFill/>
          <a:ln>
            <a:noFill/>
          </a:ln>
        </p:spPr>
      </p:pic>
      <p:pic>
        <p:nvPicPr>
          <p:cNvPr id="10" name="Picture 9">
            <a:extLst>
              <a:ext uri="{FF2B5EF4-FFF2-40B4-BE49-F238E27FC236}">
                <a16:creationId xmlns:a16="http://schemas.microsoft.com/office/drawing/2014/main" id="{34EF14CF-07EB-43F0-A1CD-99AD43CF4D8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321912" y="489952"/>
            <a:ext cx="600075" cy="704850"/>
          </a:xfrm>
          <a:prstGeom prst="rect">
            <a:avLst/>
          </a:prstGeom>
        </p:spPr>
      </p:pic>
      <p:pic>
        <p:nvPicPr>
          <p:cNvPr id="11" name="Picture 10" descr="http://p7cdn4static.sharpschool.com/UserFiles/Servers/Server_470207/Image/News%20Images/Odyssey%20of%20the%20Mind.jpg">
            <a:extLst>
              <a:ext uri="{FF2B5EF4-FFF2-40B4-BE49-F238E27FC236}">
                <a16:creationId xmlns:a16="http://schemas.microsoft.com/office/drawing/2014/main" id="{D06DE1EC-5644-4660-AC5D-FB07E1A3987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09766" y="1856936"/>
            <a:ext cx="972796" cy="857689"/>
          </a:xfrm>
          <a:prstGeom prst="rect">
            <a:avLst/>
          </a:prstGeom>
          <a:noFill/>
          <a:ln>
            <a:noFill/>
          </a:ln>
        </p:spPr>
      </p:pic>
      <p:pic>
        <p:nvPicPr>
          <p:cNvPr id="12" name="Picture 11" descr="https://si.wsj.net/public/resources/images/BN-GJ136_chess_J_20150109120327.jpg">
            <a:extLst>
              <a:ext uri="{FF2B5EF4-FFF2-40B4-BE49-F238E27FC236}">
                <a16:creationId xmlns:a16="http://schemas.microsoft.com/office/drawing/2014/main" id="{32D01891-3553-4BA7-8972-4E99C9BF8E98}"/>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562" y="4265257"/>
            <a:ext cx="1092640" cy="741406"/>
          </a:xfrm>
          <a:prstGeom prst="rect">
            <a:avLst/>
          </a:prstGeom>
          <a:noFill/>
          <a:ln>
            <a:noFill/>
          </a:ln>
        </p:spPr>
      </p:pic>
      <p:pic>
        <p:nvPicPr>
          <p:cNvPr id="13" name="Picture 12" descr="Image result for robotics">
            <a:extLst>
              <a:ext uri="{FF2B5EF4-FFF2-40B4-BE49-F238E27FC236}">
                <a16:creationId xmlns:a16="http://schemas.microsoft.com/office/drawing/2014/main" id="{05E5E4E4-584E-4EF2-96E0-8510191D416B}"/>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10422" y="5800286"/>
            <a:ext cx="1382395" cy="504190"/>
          </a:xfrm>
          <a:prstGeom prst="rect">
            <a:avLst/>
          </a:prstGeom>
          <a:noFill/>
          <a:ln>
            <a:noFill/>
          </a:ln>
        </p:spPr>
      </p:pic>
      <p:pic>
        <p:nvPicPr>
          <p:cNvPr id="14" name="Picture 13" descr="https://pbs.twimg.com/profile_images/510259511265751040/snyyoXhR.png">
            <a:extLst>
              <a:ext uri="{FF2B5EF4-FFF2-40B4-BE49-F238E27FC236}">
                <a16:creationId xmlns:a16="http://schemas.microsoft.com/office/drawing/2014/main" id="{15233BF9-EA39-430E-AC1F-A546C64E7203}"/>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82562" y="418990"/>
            <a:ext cx="876300" cy="876300"/>
          </a:xfrm>
          <a:prstGeom prst="rect">
            <a:avLst/>
          </a:prstGeom>
          <a:noFill/>
          <a:ln>
            <a:noFill/>
          </a:ln>
        </p:spPr>
      </p:pic>
    </p:spTree>
    <p:extLst>
      <p:ext uri="{BB962C8B-B14F-4D97-AF65-F5344CB8AC3E}">
        <p14:creationId xmlns:p14="http://schemas.microsoft.com/office/powerpoint/2010/main" val="3198849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dirty="0"/>
              <a:t>Athletics</a:t>
            </a:r>
          </a:p>
        </p:txBody>
      </p:sp>
      <p:sp>
        <p:nvSpPr>
          <p:cNvPr id="3" name="Content Placeholder 2"/>
          <p:cNvSpPr>
            <a:spLocks noGrp="1"/>
          </p:cNvSpPr>
          <p:nvPr>
            <p:ph idx="1"/>
          </p:nvPr>
        </p:nvSpPr>
        <p:spPr>
          <a:xfrm>
            <a:off x="383609" y="1758461"/>
            <a:ext cx="6861253" cy="4318781"/>
          </a:xfrm>
        </p:spPr>
        <p:txBody>
          <a:bodyPr>
            <a:normAutofit lnSpcReduction="10000"/>
          </a:bodyPr>
          <a:lstStyle/>
          <a:p>
            <a:r>
              <a:rPr lang="en-US" dirty="0"/>
              <a:t>Eligibility is based on academics and behavior.  Visit the school’s website for </a:t>
            </a:r>
            <a:r>
              <a:rPr lang="en-US" dirty="0" smtClean="0"/>
              <a:t>schedules</a:t>
            </a:r>
            <a:r>
              <a:rPr lang="en-US" dirty="0"/>
              <a:t>, try-out information, and forms.</a:t>
            </a:r>
          </a:p>
          <a:p>
            <a:endParaRPr lang="en-US" dirty="0"/>
          </a:p>
          <a:p>
            <a:r>
              <a:rPr lang="en-US" b="1" dirty="0">
                <a:solidFill>
                  <a:srgbClr val="C00000"/>
                </a:solidFill>
              </a:rPr>
              <a:t>Fall Sports</a:t>
            </a:r>
          </a:p>
          <a:p>
            <a:pPr marL="0" indent="0">
              <a:buNone/>
            </a:pPr>
            <a:r>
              <a:rPr lang="en-US" dirty="0"/>
              <a:t>	</a:t>
            </a:r>
            <a:r>
              <a:rPr lang="en-US" dirty="0">
                <a:solidFill>
                  <a:schemeClr val="accent6"/>
                </a:solidFill>
              </a:rPr>
              <a:t>Football, Volleyball, Cheerleading, Softball, Golf</a:t>
            </a:r>
          </a:p>
          <a:p>
            <a:endParaRPr lang="en-US" dirty="0"/>
          </a:p>
          <a:p>
            <a:r>
              <a:rPr lang="en-US" b="1" dirty="0">
                <a:solidFill>
                  <a:srgbClr val="C00000"/>
                </a:solidFill>
              </a:rPr>
              <a:t>Winter Sports</a:t>
            </a:r>
          </a:p>
          <a:p>
            <a:pPr marL="0" indent="0">
              <a:buNone/>
            </a:pPr>
            <a:r>
              <a:rPr lang="en-US" dirty="0"/>
              <a:t>	</a:t>
            </a:r>
            <a:r>
              <a:rPr lang="en-US" dirty="0">
                <a:solidFill>
                  <a:schemeClr val="accent6"/>
                </a:solidFill>
              </a:rPr>
              <a:t>Girls and Boys Basketball, Cheerleading</a:t>
            </a:r>
          </a:p>
          <a:p>
            <a:endParaRPr lang="en-US" dirty="0"/>
          </a:p>
          <a:p>
            <a:r>
              <a:rPr lang="en-US" b="1" dirty="0">
                <a:solidFill>
                  <a:srgbClr val="C00000"/>
                </a:solidFill>
              </a:rPr>
              <a:t>Spring Sports</a:t>
            </a:r>
          </a:p>
          <a:p>
            <a:pPr marL="0" indent="0">
              <a:buNone/>
            </a:pPr>
            <a:r>
              <a:rPr lang="en-US" b="1" dirty="0">
                <a:solidFill>
                  <a:srgbClr val="C00000"/>
                </a:solidFill>
              </a:rPr>
              <a:t>	</a:t>
            </a:r>
            <a:r>
              <a:rPr lang="en-US" dirty="0">
                <a:solidFill>
                  <a:schemeClr val="accent6"/>
                </a:solidFill>
              </a:rPr>
              <a:t>Boys and Girls Track &amp; Field, Boys and Girls Soccer, Baseball</a:t>
            </a:r>
            <a:endParaRPr lang="en-US" dirty="0">
              <a:solidFill>
                <a:srgbClr val="C00000"/>
              </a:solidFill>
            </a:endParaRPr>
          </a:p>
          <a:p>
            <a:endParaRPr lang="en-US" b="1" dirty="0">
              <a:solidFill>
                <a:srgbClr val="C00000"/>
              </a:solidFill>
            </a:endParaRPr>
          </a:p>
          <a:p>
            <a:endParaRPr lang="en-US" dirty="0"/>
          </a:p>
        </p:txBody>
      </p:sp>
      <p:pic>
        <p:nvPicPr>
          <p:cNvPr id="7174" name="Picture 6" descr="Image result for sports">
            <a:extLst>
              <a:ext uri="{FF2B5EF4-FFF2-40B4-BE49-F238E27FC236}">
                <a16:creationId xmlns:a16="http://schemas.microsoft.com/office/drawing/2014/main" id="{48DB6154-B0B1-42F2-8C86-9D42E5CA7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425" y="2127348"/>
            <a:ext cx="5991274" cy="299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885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Safety</a:t>
            </a:r>
          </a:p>
        </p:txBody>
      </p:sp>
      <p:sp>
        <p:nvSpPr>
          <p:cNvPr id="3" name="Content Placeholder 2"/>
          <p:cNvSpPr>
            <a:spLocks noGrp="1"/>
          </p:cNvSpPr>
          <p:nvPr>
            <p:ph idx="1"/>
          </p:nvPr>
        </p:nvSpPr>
        <p:spPr>
          <a:xfrm>
            <a:off x="677334" y="1587501"/>
            <a:ext cx="8596668" cy="4631662"/>
          </a:xfrm>
        </p:spPr>
        <p:txBody>
          <a:bodyPr>
            <a:normAutofit fontScale="92500" lnSpcReduction="20000"/>
          </a:bodyPr>
          <a:lstStyle/>
          <a:p>
            <a:pPr marL="0" indent="0">
              <a:buNone/>
            </a:pPr>
            <a:r>
              <a:rPr lang="en-US" dirty="0"/>
              <a:t>We will do monthly drills. Students need to be quiet and listen to instruction from their teachers during ALL safety drills! </a:t>
            </a:r>
            <a:r>
              <a:rPr lang="en-US" dirty="0" smtClean="0"/>
              <a:t> Students </a:t>
            </a:r>
            <a:r>
              <a:rPr lang="en-US" dirty="0"/>
              <a:t>should take all drills </a:t>
            </a:r>
            <a:r>
              <a:rPr lang="en-US" dirty="0" smtClean="0"/>
              <a:t>seriously.  Follow </a:t>
            </a:r>
            <a:r>
              <a:rPr lang="en-US" dirty="0"/>
              <a:t>teacher directions.</a:t>
            </a:r>
          </a:p>
          <a:p>
            <a:pPr marL="0" indent="0">
              <a:buNone/>
            </a:pPr>
            <a:r>
              <a:rPr lang="en-US" sz="2000" b="1" u="sng" dirty="0" smtClean="0"/>
              <a:t>Fire </a:t>
            </a:r>
            <a:r>
              <a:rPr lang="en-US" sz="2000" b="1" u="sng" dirty="0"/>
              <a:t>drill</a:t>
            </a:r>
          </a:p>
          <a:p>
            <a:r>
              <a:rPr lang="en-US" dirty="0"/>
              <a:t>Line Up quietly at the door and follow your teacher out to your designated outside location </a:t>
            </a:r>
          </a:p>
          <a:p>
            <a:pPr marL="0" indent="0">
              <a:buNone/>
            </a:pPr>
            <a:r>
              <a:rPr lang="en-US" sz="2000" b="1" u="sng" dirty="0"/>
              <a:t>Tornado</a:t>
            </a:r>
          </a:p>
          <a:p>
            <a:r>
              <a:rPr lang="en-US" dirty="0"/>
              <a:t>Students will line up in the hallway along lockers away from windows and doors</a:t>
            </a:r>
          </a:p>
          <a:p>
            <a:r>
              <a:rPr lang="en-US" dirty="0"/>
              <a:t>Duck and cover head </a:t>
            </a:r>
          </a:p>
          <a:p>
            <a:pPr marL="0" indent="0">
              <a:buNone/>
            </a:pPr>
            <a:r>
              <a:rPr lang="en-US" sz="2200" b="1" u="sng" dirty="0"/>
              <a:t>Lockdowns</a:t>
            </a:r>
          </a:p>
          <a:p>
            <a:r>
              <a:rPr lang="en-US" b="1" dirty="0"/>
              <a:t>NO TALKING</a:t>
            </a:r>
          </a:p>
          <a:p>
            <a:r>
              <a:rPr lang="en-US" dirty="0"/>
              <a:t>Students will be moved to a safe location</a:t>
            </a:r>
          </a:p>
          <a:p>
            <a:r>
              <a:rPr lang="en-US" dirty="0"/>
              <a:t>Teacher will lockdown room (windows covered, doors locked, students out of harms way) </a:t>
            </a:r>
          </a:p>
          <a:p>
            <a:r>
              <a:rPr lang="en-US" b="1" dirty="0"/>
              <a:t>NEVER </a:t>
            </a:r>
            <a:r>
              <a:rPr lang="en-US" dirty="0"/>
              <a:t>open the door after it is locked and hallway swept!!! </a:t>
            </a:r>
          </a:p>
          <a:p>
            <a:endParaRPr lang="en-US" dirty="0"/>
          </a:p>
        </p:txBody>
      </p:sp>
      <p:pic>
        <p:nvPicPr>
          <p:cNvPr id="1026" name="Picture 2" descr="https://pbs.twimg.com/profile_images/437213507172306944/7raRvZT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5275" y="253999"/>
            <a:ext cx="1168401" cy="1168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21stcentech.com/wp-content/uploads/2016/10/Duck-and-cover-drills-e14767196117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4002" y="3457956"/>
            <a:ext cx="2536825" cy="157283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1.bp.blogspot.com/-oR7R7aGqnYk/UxToFx6Yb5I/AAAAAAAAXHs/xvxGRy4Pr7I/s1600/1922471_618950618153988_214205575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8475" y="253999"/>
            <a:ext cx="2054579" cy="11557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logs.ksbe.edu/mes/files/2013/10/Lockdow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7853" y="253999"/>
            <a:ext cx="1185484" cy="1185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4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7400"/>
          </a:xfrm>
        </p:spPr>
        <p:txBody>
          <a:bodyPr/>
          <a:lstStyle/>
          <a:p>
            <a:r>
              <a:rPr lang="en-US" dirty="0"/>
              <a:t>About me…</a:t>
            </a:r>
          </a:p>
        </p:txBody>
      </p:sp>
      <p:sp>
        <p:nvSpPr>
          <p:cNvPr id="3" name="Content Placeholder 2"/>
          <p:cNvSpPr>
            <a:spLocks noGrp="1"/>
          </p:cNvSpPr>
          <p:nvPr>
            <p:ph idx="1"/>
          </p:nvPr>
        </p:nvSpPr>
        <p:spPr>
          <a:xfrm>
            <a:off x="677334" y="1397001"/>
            <a:ext cx="8596668" cy="4644362"/>
          </a:xfrm>
        </p:spPr>
        <p:txBody>
          <a:bodyPr>
            <a:normAutofit/>
          </a:bodyPr>
          <a:lstStyle/>
          <a:p>
            <a:r>
              <a:rPr lang="en-US" sz="8000" dirty="0" smtClean="0">
                <a:solidFill>
                  <a:srgbClr val="FF0000"/>
                </a:solidFill>
              </a:rPr>
              <a:t>Teachers add their own information</a:t>
            </a:r>
            <a:endParaRPr lang="en-US" sz="8000" dirty="0">
              <a:solidFill>
                <a:srgbClr val="FF0000"/>
              </a:solidFill>
            </a:endParaRPr>
          </a:p>
        </p:txBody>
      </p:sp>
    </p:spTree>
    <p:extLst>
      <p:ext uri="{BB962C8B-B14F-4D97-AF65-F5344CB8AC3E}">
        <p14:creationId xmlns:p14="http://schemas.microsoft.com/office/powerpoint/2010/main" val="16586747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4600" y="1207984"/>
            <a:ext cx="7327900" cy="5486806"/>
          </a:xfrm>
          <a:prstGeom prst="rect">
            <a:avLst/>
          </a:prstGeom>
        </p:spPr>
      </p:pic>
      <p:sp>
        <p:nvSpPr>
          <p:cNvPr id="5" name="TextBox 4"/>
          <p:cNvSpPr txBox="1"/>
          <p:nvPr/>
        </p:nvSpPr>
        <p:spPr>
          <a:xfrm>
            <a:off x="292100" y="190500"/>
            <a:ext cx="8991600" cy="646331"/>
          </a:xfrm>
          <a:prstGeom prst="rect">
            <a:avLst/>
          </a:prstGeom>
          <a:noFill/>
        </p:spPr>
        <p:txBody>
          <a:bodyPr wrap="square" rtlCol="0">
            <a:spAutoFit/>
          </a:bodyPr>
          <a:lstStyle/>
          <a:p>
            <a:r>
              <a:rPr lang="en-US" sz="3600" dirty="0" smtClean="0"/>
              <a:t>Evacuation Routes</a:t>
            </a:r>
            <a:endParaRPr lang="en-US" sz="3600" dirty="0"/>
          </a:p>
        </p:txBody>
      </p:sp>
    </p:spTree>
    <p:extLst>
      <p:ext uri="{BB962C8B-B14F-4D97-AF65-F5344CB8AC3E}">
        <p14:creationId xmlns:p14="http://schemas.microsoft.com/office/powerpoint/2010/main" val="1516433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Lockers</a:t>
            </a:r>
            <a:endParaRPr lang="en-US" dirty="0"/>
          </a:p>
        </p:txBody>
      </p:sp>
      <p:sp>
        <p:nvSpPr>
          <p:cNvPr id="3" name="Content Placeholder 2"/>
          <p:cNvSpPr>
            <a:spLocks noGrp="1"/>
          </p:cNvSpPr>
          <p:nvPr>
            <p:ph idx="1"/>
          </p:nvPr>
        </p:nvSpPr>
        <p:spPr>
          <a:xfrm>
            <a:off x="677334" y="1538287"/>
            <a:ext cx="8596668" cy="2712375"/>
          </a:xfrm>
        </p:spPr>
        <p:txBody>
          <a:bodyPr/>
          <a:lstStyle/>
          <a:p>
            <a:r>
              <a:rPr lang="en-US" dirty="0" smtClean="0"/>
              <a:t>You are responsible for all items in your locker!</a:t>
            </a:r>
          </a:p>
          <a:p>
            <a:r>
              <a:rPr lang="en-US" dirty="0" smtClean="0"/>
              <a:t>Keep your locker closed with the lock </a:t>
            </a:r>
            <a:r>
              <a:rPr lang="en-US" dirty="0" smtClean="0">
                <a:solidFill>
                  <a:srgbClr val="C00000"/>
                </a:solidFill>
              </a:rPr>
              <a:t>LOCKED – this will keep your items safe</a:t>
            </a:r>
            <a:endParaRPr lang="en-US" dirty="0" smtClean="0">
              <a:solidFill>
                <a:schemeClr val="accent6"/>
              </a:solidFill>
            </a:endParaRPr>
          </a:p>
          <a:p>
            <a:r>
              <a:rPr lang="en-US" dirty="0" smtClean="0">
                <a:solidFill>
                  <a:schemeClr val="accent6"/>
                </a:solidFill>
              </a:rPr>
              <a:t>We do random locker searches throughout the year with the CMS drug dogs</a:t>
            </a:r>
          </a:p>
          <a:p>
            <a:r>
              <a:rPr lang="en-US" dirty="0" smtClean="0">
                <a:solidFill>
                  <a:schemeClr val="accent6"/>
                </a:solidFill>
              </a:rPr>
              <a:t>There should be no more than 2 people per locker</a:t>
            </a:r>
          </a:p>
          <a:p>
            <a:r>
              <a:rPr lang="en-US" dirty="0" smtClean="0">
                <a:solidFill>
                  <a:schemeClr val="accent6"/>
                </a:solidFill>
              </a:rPr>
              <a:t>Practice opening and closing your lock so you can be on time to class</a:t>
            </a:r>
          </a:p>
          <a:p>
            <a:endParaRPr lang="en-US" dirty="0">
              <a:solidFill>
                <a:schemeClr val="accent6"/>
              </a:solidFill>
            </a:endParaRPr>
          </a:p>
        </p:txBody>
      </p:sp>
      <p:pic>
        <p:nvPicPr>
          <p:cNvPr id="1026" name="Picture 2" descr="http://i.huffpost.com/gen/1778649/images/o-HIGH-SCHOOL-LOCKERS-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100" y="3752850"/>
            <a:ext cx="51435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10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Birthdays/Decorations</a:t>
            </a:r>
            <a:endParaRPr lang="en-US" dirty="0"/>
          </a:p>
        </p:txBody>
      </p:sp>
      <p:sp>
        <p:nvSpPr>
          <p:cNvPr id="3" name="Content Placeholder 2"/>
          <p:cNvSpPr>
            <a:spLocks noGrp="1"/>
          </p:cNvSpPr>
          <p:nvPr>
            <p:ph idx="1"/>
          </p:nvPr>
        </p:nvSpPr>
        <p:spPr>
          <a:xfrm>
            <a:off x="677334" y="2160589"/>
            <a:ext cx="8596668" cy="1471611"/>
          </a:xfrm>
        </p:spPr>
        <p:txBody>
          <a:bodyPr/>
          <a:lstStyle/>
          <a:p>
            <a:r>
              <a:rPr lang="en-US" dirty="0"/>
              <a:t>Birthday parties, cake, and/or balloons of any kind are not permitted at </a:t>
            </a:r>
            <a:r>
              <a:rPr lang="en-US" dirty="0" smtClean="0"/>
              <a:t>school.</a:t>
            </a:r>
          </a:p>
          <a:p>
            <a:r>
              <a:rPr lang="en-US" dirty="0" smtClean="0"/>
              <a:t>In </a:t>
            </a:r>
            <a:r>
              <a:rPr lang="en-US" dirty="0"/>
              <a:t>addition, students are not permitted to decorate the outside of lockers for birthdays or other special events.</a:t>
            </a:r>
          </a:p>
          <a:p>
            <a:endParaRPr lang="en-US" dirty="0"/>
          </a:p>
        </p:txBody>
      </p:sp>
      <p:pic>
        <p:nvPicPr>
          <p:cNvPr id="1026" name="Picture 2" descr="http://cdn.business2community.com/wp-content/uploads/2012/09/tumblr_magb385cZC1r7ub2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5" y="3862389"/>
            <a:ext cx="3197225" cy="23979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ifttree.com/images/super/17349a_Balloon-Bouquet4-My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3497447"/>
            <a:ext cx="2692400" cy="2917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544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here when you need us </a:t>
            </a:r>
            <a:r>
              <a:rPr lang="en-US" dirty="0" smtClean="0">
                <a:sym typeface="Wingdings" panose="05000000000000000000" pitchFamily="2" charset="2"/>
              </a:rPr>
              <a:t> </a:t>
            </a:r>
            <a:endParaRPr lang="en-US" dirty="0"/>
          </a:p>
        </p:txBody>
      </p:sp>
      <p:sp>
        <p:nvSpPr>
          <p:cNvPr id="3" name="Content Placeholder 2"/>
          <p:cNvSpPr>
            <a:spLocks noGrp="1"/>
          </p:cNvSpPr>
          <p:nvPr>
            <p:ph idx="1"/>
          </p:nvPr>
        </p:nvSpPr>
        <p:spPr/>
        <p:txBody>
          <a:bodyPr/>
          <a:lstStyle/>
          <a:p>
            <a:r>
              <a:rPr lang="en-US" dirty="0" smtClean="0"/>
              <a:t>Mrs. Fitzpatrick, 6</a:t>
            </a:r>
            <a:r>
              <a:rPr lang="en-US" baseline="30000" dirty="0" smtClean="0"/>
              <a:t>th</a:t>
            </a:r>
            <a:r>
              <a:rPr lang="en-US" dirty="0" smtClean="0"/>
              <a:t> grade Assistant Principal</a:t>
            </a:r>
          </a:p>
          <a:p>
            <a:pPr marL="0" indent="0">
              <a:buNone/>
            </a:pPr>
            <a:r>
              <a:rPr lang="en-US" dirty="0"/>
              <a:t>	</a:t>
            </a:r>
            <a:r>
              <a:rPr lang="en-US" dirty="0" smtClean="0">
                <a:solidFill>
                  <a:srgbClr val="00B0F0"/>
                </a:solidFill>
                <a:hlinkClick r:id="rId2"/>
              </a:rPr>
              <a:t>norma.Fitzpatrick@cms.k12.nc.us</a:t>
            </a:r>
            <a:endParaRPr lang="en-US" dirty="0" smtClean="0">
              <a:solidFill>
                <a:srgbClr val="00B0F0"/>
              </a:solidFill>
            </a:endParaRPr>
          </a:p>
          <a:p>
            <a:pPr marL="0" indent="0">
              <a:buNone/>
            </a:pPr>
            <a:endParaRPr lang="en-US" dirty="0" smtClean="0"/>
          </a:p>
          <a:p>
            <a:r>
              <a:rPr lang="en-US" dirty="0" smtClean="0"/>
              <a:t>Mrs. Litchfield, 6</a:t>
            </a:r>
            <a:r>
              <a:rPr lang="en-US" baseline="30000" dirty="0" smtClean="0"/>
              <a:t>th</a:t>
            </a:r>
            <a:r>
              <a:rPr lang="en-US" dirty="0" smtClean="0"/>
              <a:t> grade Counselor</a:t>
            </a:r>
            <a:endParaRPr lang="en-US" dirty="0"/>
          </a:p>
          <a:p>
            <a:pPr marL="0" indent="0">
              <a:buNone/>
            </a:pPr>
            <a:r>
              <a:rPr lang="en-US" dirty="0" smtClean="0"/>
              <a:t>	</a:t>
            </a:r>
            <a:r>
              <a:rPr lang="en-US" dirty="0" smtClean="0">
                <a:hlinkClick r:id="rId3"/>
              </a:rPr>
              <a:t>kristend.Lavoie@cms.k12.nc.us</a:t>
            </a:r>
            <a:endParaRPr lang="en-US" dirty="0" smtClean="0"/>
          </a:p>
          <a:p>
            <a:pPr marL="0" indent="0">
              <a:buNone/>
            </a:pPr>
            <a:endParaRPr lang="en-US" dirty="0" smtClean="0"/>
          </a:p>
        </p:txBody>
      </p:sp>
    </p:spTree>
    <p:extLst>
      <p:ext uri="{BB962C8B-B14F-4D97-AF65-F5344CB8AC3E}">
        <p14:creationId xmlns:p14="http://schemas.microsoft.com/office/powerpoint/2010/main" val="3884657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ocialmediaminder.com/wp-content/uploads/2014/11/ask-ques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124075"/>
            <a:ext cx="4733925" cy="473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9100" y="355600"/>
            <a:ext cx="8953500" cy="1477328"/>
          </a:xfrm>
          <a:prstGeom prst="rect">
            <a:avLst/>
          </a:prstGeom>
          <a:noFill/>
        </p:spPr>
        <p:txBody>
          <a:bodyPr wrap="square" rtlCol="0">
            <a:spAutoFit/>
          </a:bodyPr>
          <a:lstStyle/>
          <a:p>
            <a:pPr algn="ctr"/>
            <a:r>
              <a:rPr lang="en-US" sz="4500" dirty="0" smtClean="0"/>
              <a:t>Questions? </a:t>
            </a:r>
          </a:p>
          <a:p>
            <a:pPr algn="ctr"/>
            <a:r>
              <a:rPr lang="en-US" sz="4500" dirty="0" smtClean="0"/>
              <a:t>Just ask!  No questions are silly!</a:t>
            </a:r>
            <a:endParaRPr lang="en-US" sz="4500" dirty="0"/>
          </a:p>
        </p:txBody>
      </p:sp>
    </p:spTree>
    <p:extLst>
      <p:ext uri="{BB962C8B-B14F-4D97-AF65-F5344CB8AC3E}">
        <p14:creationId xmlns:p14="http://schemas.microsoft.com/office/powerpoint/2010/main" val="334343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CF24-E01C-437A-9A80-4A2D453E143F}"/>
              </a:ext>
            </a:extLst>
          </p:cNvPr>
          <p:cNvSpPr>
            <a:spLocks noGrp="1"/>
          </p:cNvSpPr>
          <p:nvPr>
            <p:ph type="title"/>
          </p:nvPr>
        </p:nvSpPr>
        <p:spPr/>
        <p:txBody>
          <a:bodyPr/>
          <a:lstStyle/>
          <a:p>
            <a:r>
              <a:rPr lang="en-US" dirty="0"/>
              <a:t>General Information</a:t>
            </a:r>
          </a:p>
        </p:txBody>
      </p:sp>
      <p:sp>
        <p:nvSpPr>
          <p:cNvPr id="3" name="Content Placeholder 2">
            <a:extLst>
              <a:ext uri="{FF2B5EF4-FFF2-40B4-BE49-F238E27FC236}">
                <a16:creationId xmlns:a16="http://schemas.microsoft.com/office/drawing/2014/main" id="{DA37A963-D0C8-46B6-896D-EE8D1C7F79A8}"/>
              </a:ext>
            </a:extLst>
          </p:cNvPr>
          <p:cNvSpPr>
            <a:spLocks noGrp="1"/>
          </p:cNvSpPr>
          <p:nvPr>
            <p:ph idx="1"/>
          </p:nvPr>
        </p:nvSpPr>
        <p:spPr>
          <a:xfrm>
            <a:off x="339708" y="2751432"/>
            <a:ext cx="9210691" cy="3880773"/>
          </a:xfrm>
        </p:spPr>
        <p:txBody>
          <a:bodyPr/>
          <a:lstStyle/>
          <a:p>
            <a:r>
              <a:rPr lang="en-US" dirty="0"/>
              <a:t>School Hours are 9:15 a.m.- 4:15 p.m.</a:t>
            </a:r>
          </a:p>
          <a:p>
            <a:r>
              <a:rPr lang="en-US" dirty="0"/>
              <a:t>Students may </a:t>
            </a:r>
            <a:r>
              <a:rPr lang="en-US" dirty="0" smtClean="0"/>
              <a:t>arrive no earlier than 8:45 </a:t>
            </a:r>
            <a:r>
              <a:rPr lang="en-US" dirty="0"/>
              <a:t>a.m</a:t>
            </a:r>
            <a:r>
              <a:rPr lang="en-US" dirty="0" smtClean="0"/>
              <a:t>. (unless asked to do so by a teacher)</a:t>
            </a:r>
            <a:endParaRPr lang="en-US" dirty="0"/>
          </a:p>
          <a:p>
            <a:r>
              <a:rPr lang="en-US" dirty="0"/>
              <a:t>All students receive </a:t>
            </a:r>
            <a:r>
              <a:rPr lang="en-US" dirty="0">
                <a:solidFill>
                  <a:srgbClr val="FF0000"/>
                </a:solidFill>
              </a:rPr>
              <a:t>FREE</a:t>
            </a:r>
            <a:r>
              <a:rPr lang="en-US" dirty="0"/>
              <a:t> “Grab and Go” breakfast</a:t>
            </a:r>
          </a:p>
          <a:p>
            <a:r>
              <a:rPr lang="en-US" dirty="0" smtClean="0"/>
              <a:t>Go to </a:t>
            </a:r>
            <a:r>
              <a:rPr lang="en-US" dirty="0"/>
              <a:t>your locker upon </a:t>
            </a:r>
            <a:r>
              <a:rPr lang="en-US" dirty="0" smtClean="0"/>
              <a:t>arrival and get items for your first two blocks</a:t>
            </a:r>
            <a:endParaRPr lang="en-US" dirty="0"/>
          </a:p>
          <a:p>
            <a:r>
              <a:rPr lang="en-US" dirty="0"/>
              <a:t>No “hanging out” in halls or restrooms – report directly to class</a:t>
            </a:r>
          </a:p>
          <a:p>
            <a:r>
              <a:rPr lang="en-US" dirty="0"/>
              <a:t>Announcements begin at 9:10 a.m.</a:t>
            </a:r>
          </a:p>
          <a:p>
            <a:r>
              <a:rPr lang="en-US" dirty="0"/>
              <a:t>Be on time to classes or you will be locked out!  You may enter with a pass.  If you do not have a pass you will receive a signature.</a:t>
            </a:r>
          </a:p>
          <a:p>
            <a:r>
              <a:rPr lang="en-US" dirty="0"/>
              <a:t>You must be signed out by 3:30 p.m. if you are going home early</a:t>
            </a:r>
          </a:p>
        </p:txBody>
      </p:sp>
      <p:pic>
        <p:nvPicPr>
          <p:cNvPr id="10242" name="Picture 2" descr="Image result for alice in wonderland i'm late">
            <a:extLst>
              <a:ext uri="{FF2B5EF4-FFF2-40B4-BE49-F238E27FC236}">
                <a16:creationId xmlns:a16="http://schemas.microsoft.com/office/drawing/2014/main" id="{A8008CFD-316E-4F05-87FF-E58E06249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4293" y="297564"/>
            <a:ext cx="3075717" cy="231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68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0B7D-CEE5-44E0-9B28-AE7971825229}"/>
              </a:ext>
            </a:extLst>
          </p:cNvPr>
          <p:cNvSpPr>
            <a:spLocks noGrp="1"/>
          </p:cNvSpPr>
          <p:nvPr>
            <p:ph type="title"/>
          </p:nvPr>
        </p:nvSpPr>
        <p:spPr/>
        <p:txBody>
          <a:bodyPr/>
          <a:lstStyle/>
          <a:p>
            <a:r>
              <a:rPr lang="en-US" dirty="0"/>
              <a:t>Transportation</a:t>
            </a:r>
          </a:p>
        </p:txBody>
      </p:sp>
      <p:sp>
        <p:nvSpPr>
          <p:cNvPr id="3" name="Content Placeholder 2">
            <a:extLst>
              <a:ext uri="{FF2B5EF4-FFF2-40B4-BE49-F238E27FC236}">
                <a16:creationId xmlns:a16="http://schemas.microsoft.com/office/drawing/2014/main" id="{82E9CAE0-B2B0-4CAE-8A18-6A77B0EDAA05}"/>
              </a:ext>
            </a:extLst>
          </p:cNvPr>
          <p:cNvSpPr>
            <a:spLocks noGrp="1"/>
          </p:cNvSpPr>
          <p:nvPr>
            <p:ph idx="1"/>
          </p:nvPr>
        </p:nvSpPr>
        <p:spPr>
          <a:xfrm>
            <a:off x="271067" y="2035076"/>
            <a:ext cx="9774961" cy="3880773"/>
          </a:xfrm>
        </p:spPr>
        <p:txBody>
          <a:bodyPr>
            <a:normAutofit fontScale="92500" lnSpcReduction="10000"/>
          </a:bodyPr>
          <a:lstStyle/>
          <a:p>
            <a:r>
              <a:rPr lang="en-US" dirty="0"/>
              <a:t>Do you know your afternoon bus SLOT?</a:t>
            </a:r>
          </a:p>
          <a:p>
            <a:r>
              <a:rPr lang="en-US" dirty="0"/>
              <a:t>Your bus number may change, but your bus SLOT will always stay the same! </a:t>
            </a:r>
          </a:p>
          <a:p>
            <a:r>
              <a:rPr lang="en-US" dirty="0"/>
              <a:t>Riding the bus is a </a:t>
            </a:r>
            <a:r>
              <a:rPr lang="en-US" b="1" dirty="0">
                <a:solidFill>
                  <a:srgbClr val="C00000"/>
                </a:solidFill>
              </a:rPr>
              <a:t>PRIVELEGE NOT A RIGHT </a:t>
            </a:r>
            <a:r>
              <a:rPr lang="en-US" dirty="0"/>
              <a:t>– You will be suspended from the bus for inappropriate behavior</a:t>
            </a:r>
          </a:p>
          <a:p>
            <a:r>
              <a:rPr lang="en-US" b="1" u="sng" dirty="0"/>
              <a:t>Always</a:t>
            </a:r>
            <a:r>
              <a:rPr lang="en-US" dirty="0"/>
              <a:t> sit in your ASSIGNED seat</a:t>
            </a:r>
          </a:p>
          <a:p>
            <a:r>
              <a:rPr lang="en-US" dirty="0"/>
              <a:t>Follow all school rules (ex. no cursing, keep your hands to yourself, etc.)</a:t>
            </a:r>
          </a:p>
          <a:p>
            <a:r>
              <a:rPr lang="en-US" dirty="0"/>
              <a:t>No picture taking or videotaping</a:t>
            </a:r>
          </a:p>
          <a:p>
            <a:r>
              <a:rPr lang="en-US" dirty="0"/>
              <a:t>Talk quietly</a:t>
            </a:r>
          </a:p>
          <a:p>
            <a:r>
              <a:rPr lang="en-US" dirty="0"/>
              <a:t>Follow the bus drivers directions the 1</a:t>
            </a:r>
            <a:r>
              <a:rPr lang="en-US" baseline="30000" dirty="0"/>
              <a:t>st</a:t>
            </a:r>
            <a:r>
              <a:rPr lang="en-US" dirty="0"/>
              <a:t> time – </a:t>
            </a:r>
            <a:r>
              <a:rPr lang="en-US" b="1" dirty="0"/>
              <a:t>Always be respectful</a:t>
            </a:r>
            <a:r>
              <a:rPr lang="en-US" dirty="0"/>
              <a:t>!</a:t>
            </a:r>
          </a:p>
          <a:p>
            <a:r>
              <a:rPr lang="en-US" dirty="0"/>
              <a:t>Your grade level Admin will come help with transportation each morning</a:t>
            </a:r>
          </a:p>
          <a:p>
            <a:r>
              <a:rPr lang="en-US" dirty="0"/>
              <a:t>All changes in your transportation throughout the year must be approved by your administrator</a:t>
            </a:r>
          </a:p>
        </p:txBody>
      </p:sp>
      <p:pic>
        <p:nvPicPr>
          <p:cNvPr id="8194" name="Picture 2" descr="Image result for school bus">
            <a:extLst>
              <a:ext uri="{FF2B5EF4-FFF2-40B4-BE49-F238E27FC236}">
                <a16:creationId xmlns:a16="http://schemas.microsoft.com/office/drawing/2014/main" id="{49D96BAD-45BD-4AA5-84CC-4DB1D0E2C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851" y="297034"/>
            <a:ext cx="3306141" cy="206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21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A37E-EE8A-447A-9395-DB30F112349D}"/>
              </a:ext>
            </a:extLst>
          </p:cNvPr>
          <p:cNvSpPr>
            <a:spLocks noGrp="1"/>
          </p:cNvSpPr>
          <p:nvPr>
            <p:ph type="title"/>
          </p:nvPr>
        </p:nvSpPr>
        <p:spPr>
          <a:xfrm>
            <a:off x="677334" y="609600"/>
            <a:ext cx="8596668" cy="726831"/>
          </a:xfrm>
        </p:spPr>
        <p:txBody>
          <a:bodyPr/>
          <a:lstStyle/>
          <a:p>
            <a:r>
              <a:rPr lang="en-US" dirty="0"/>
              <a:t>Daily Schedule – </a:t>
            </a:r>
            <a:r>
              <a:rPr lang="en-US" sz="1400" dirty="0">
                <a:solidFill>
                  <a:srgbClr val="C00000"/>
                </a:solidFill>
              </a:rPr>
              <a:t>no changes week 1</a:t>
            </a:r>
          </a:p>
        </p:txBody>
      </p:sp>
      <p:pic>
        <p:nvPicPr>
          <p:cNvPr id="8" name="Picture 7">
            <a:extLst>
              <a:ext uri="{FF2B5EF4-FFF2-40B4-BE49-F238E27FC236}">
                <a16:creationId xmlns:a16="http://schemas.microsoft.com/office/drawing/2014/main" id="{92962712-9CF4-4EB2-9C33-40C593CA412A}"/>
              </a:ext>
            </a:extLst>
          </p:cNvPr>
          <p:cNvPicPr>
            <a:picLocks noChangeAspect="1"/>
          </p:cNvPicPr>
          <p:nvPr/>
        </p:nvPicPr>
        <p:blipFill>
          <a:blip r:embed="rId2"/>
          <a:stretch>
            <a:fillRect/>
          </a:stretch>
        </p:blipFill>
        <p:spPr>
          <a:xfrm>
            <a:off x="1016024" y="1486080"/>
            <a:ext cx="5989687" cy="5026521"/>
          </a:xfrm>
          <a:prstGeom prst="rect">
            <a:avLst/>
          </a:prstGeom>
        </p:spPr>
      </p:pic>
      <p:pic>
        <p:nvPicPr>
          <p:cNvPr id="9227" name="Picture 11" descr="Image result for schedule">
            <a:extLst>
              <a:ext uri="{FF2B5EF4-FFF2-40B4-BE49-F238E27FC236}">
                <a16:creationId xmlns:a16="http://schemas.microsoft.com/office/drawing/2014/main" id="{A98C47BA-DACD-45A5-9827-79C79E6A8E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8292" y="169183"/>
            <a:ext cx="3005710" cy="233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99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lstStyle/>
          <a:p>
            <a:r>
              <a:rPr lang="en-US" dirty="0"/>
              <a:t>Class Rules and Procedures</a:t>
            </a:r>
          </a:p>
        </p:txBody>
      </p:sp>
      <p:sp>
        <p:nvSpPr>
          <p:cNvPr id="3" name="Content Placeholder 2"/>
          <p:cNvSpPr>
            <a:spLocks noGrp="1"/>
          </p:cNvSpPr>
          <p:nvPr>
            <p:ph idx="1"/>
          </p:nvPr>
        </p:nvSpPr>
        <p:spPr>
          <a:xfrm>
            <a:off x="677334" y="1969477"/>
            <a:ext cx="8596668" cy="4071886"/>
          </a:xfrm>
        </p:spPr>
        <p:txBody>
          <a:bodyPr>
            <a:normAutofit/>
          </a:bodyPr>
          <a:lstStyle/>
          <a:p>
            <a:r>
              <a:rPr lang="en-US" sz="8000" dirty="0" smtClean="0">
                <a:solidFill>
                  <a:srgbClr val="FF0000"/>
                </a:solidFill>
              </a:rPr>
              <a:t>Teachers add their own information</a:t>
            </a:r>
            <a:endParaRPr lang="en-US" sz="8000" dirty="0">
              <a:solidFill>
                <a:srgbClr val="FF0000"/>
              </a:solidFill>
            </a:endParaRPr>
          </a:p>
        </p:txBody>
      </p:sp>
    </p:spTree>
    <p:extLst>
      <p:ext uri="{BB962C8B-B14F-4D97-AF65-F5344CB8AC3E}">
        <p14:creationId xmlns:p14="http://schemas.microsoft.com/office/powerpoint/2010/main" val="3080331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05C583-BE6D-4CA3-8627-202E19A21479}"/>
              </a:ext>
            </a:extLst>
          </p:cNvPr>
          <p:cNvPicPr>
            <a:picLocks noChangeAspect="1"/>
          </p:cNvPicPr>
          <p:nvPr/>
        </p:nvPicPr>
        <p:blipFill>
          <a:blip r:embed="rId2"/>
          <a:stretch>
            <a:fillRect/>
          </a:stretch>
        </p:blipFill>
        <p:spPr>
          <a:xfrm>
            <a:off x="1049462" y="234787"/>
            <a:ext cx="7194206" cy="6455407"/>
          </a:xfrm>
          <a:prstGeom prst="rect">
            <a:avLst/>
          </a:prstGeom>
        </p:spPr>
      </p:pic>
    </p:spTree>
    <p:extLst>
      <p:ext uri="{BB962C8B-B14F-4D97-AF65-F5344CB8AC3E}">
        <p14:creationId xmlns:p14="http://schemas.microsoft.com/office/powerpoint/2010/main" val="795878887"/>
      </p:ext>
    </p:extLst>
  </p:cSld>
  <p:clrMapOvr>
    <a:masterClrMapping/>
  </p:clrMapOvr>
</p:sld>
</file>

<file path=ppt/theme/theme1.xml><?xml version="1.0" encoding="utf-8"?>
<a:theme xmlns:a="http://schemas.openxmlformats.org/drawingml/2006/main" name="Facet">
  <a:themeElements>
    <a:clrScheme name="Custom 8">
      <a:dk1>
        <a:sysClr val="windowText" lastClr="000000"/>
      </a:dk1>
      <a:lt1>
        <a:sysClr val="window" lastClr="FFFFFF"/>
      </a:lt1>
      <a:dk2>
        <a:srgbClr val="000000"/>
      </a:dk2>
      <a:lt2>
        <a:srgbClr val="F8F8F8"/>
      </a:lt2>
      <a:accent1>
        <a:srgbClr val="520010"/>
      </a:accent1>
      <a:accent2>
        <a:srgbClr val="A50021"/>
      </a:accent2>
      <a:accent3>
        <a:srgbClr val="7F7F7F"/>
      </a:accent3>
      <a:accent4>
        <a:srgbClr val="000000"/>
      </a:accent4>
      <a:accent5>
        <a:srgbClr val="000000"/>
      </a:accent5>
      <a:accent6>
        <a:srgbClr val="000000"/>
      </a:accent6>
      <a:hlink>
        <a:srgbClr val="5F5F5F"/>
      </a:hlink>
      <a:folHlink>
        <a:srgbClr val="91919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383</TotalTime>
  <Words>1858</Words>
  <Application>Microsoft Office PowerPoint</Application>
  <PresentationFormat>Widescreen</PresentationFormat>
  <Paragraphs>308</Paragraphs>
  <Slides>44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Times New Roman</vt:lpstr>
      <vt:lpstr>Trebuchet MS</vt:lpstr>
      <vt:lpstr>Wingdings</vt:lpstr>
      <vt:lpstr>Wingdings 3</vt:lpstr>
      <vt:lpstr>Facet</vt:lpstr>
      <vt:lpstr>Welcome 6th Graders!!</vt:lpstr>
      <vt:lpstr>The Bailey Way </vt:lpstr>
      <vt:lpstr>Welcome to Bailey Middle School</vt:lpstr>
      <vt:lpstr>About me…</vt:lpstr>
      <vt:lpstr>General Information</vt:lpstr>
      <vt:lpstr>Transportation</vt:lpstr>
      <vt:lpstr>Daily Schedule – no changes week 1</vt:lpstr>
      <vt:lpstr>Class Rules and Procedures</vt:lpstr>
      <vt:lpstr>PowerPoint Presentation</vt:lpstr>
      <vt:lpstr>School Map</vt:lpstr>
      <vt:lpstr>Transitions</vt:lpstr>
      <vt:lpstr>Electives </vt:lpstr>
      <vt:lpstr>Dress Code</vt:lpstr>
      <vt:lpstr>Bailey Behavior Plan </vt:lpstr>
      <vt:lpstr>PowerPoint Presentation</vt:lpstr>
      <vt:lpstr>PowerPoint Presentation</vt:lpstr>
      <vt:lpstr>Snack?</vt:lpstr>
      <vt:lpstr>Lunch </vt:lpstr>
      <vt:lpstr>PowerPoint Presentation</vt:lpstr>
      <vt:lpstr>Silent Lunch </vt:lpstr>
      <vt:lpstr>Working Lunch </vt:lpstr>
      <vt:lpstr>PA- Physical Activity </vt:lpstr>
      <vt:lpstr>Dismissal Procedures </vt:lpstr>
      <vt:lpstr>Let’s get organized…</vt:lpstr>
      <vt:lpstr>Key Dates</vt:lpstr>
      <vt:lpstr>More Key Dates</vt:lpstr>
      <vt:lpstr>Technology </vt:lpstr>
      <vt:lpstr>Student Portal  http://www.cms.k12.nc.us/Pages/StudentPortal.aspx</vt:lpstr>
      <vt:lpstr>Grading Scale – Check Powerschool Weekly</vt:lpstr>
      <vt:lpstr>PowerPoint Presentation</vt:lpstr>
      <vt:lpstr>PowerPoint Presentation</vt:lpstr>
      <vt:lpstr>PowerPoint Presentation</vt:lpstr>
      <vt:lpstr>Honor Code – Review fully with students</vt:lpstr>
      <vt:lpstr>Discipline</vt:lpstr>
      <vt:lpstr>Media Center</vt:lpstr>
      <vt:lpstr>Bronco Block </vt:lpstr>
      <vt:lpstr>Clubs</vt:lpstr>
      <vt:lpstr>Athletics</vt:lpstr>
      <vt:lpstr>School Safety</vt:lpstr>
      <vt:lpstr>PowerPoint Presentation</vt:lpstr>
      <vt:lpstr>Lockers</vt:lpstr>
      <vt:lpstr>Birthdays/Decorations</vt:lpstr>
      <vt:lpstr>We are here when you need us  </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Bailey Way</dc:title>
  <dc:creator>Conn, Heather M.</dc:creator>
  <cp:lastModifiedBy>Dyer, Jon M.</cp:lastModifiedBy>
  <cp:revision>44</cp:revision>
  <dcterms:created xsi:type="dcterms:W3CDTF">2017-08-24T16:14:49Z</dcterms:created>
  <dcterms:modified xsi:type="dcterms:W3CDTF">2017-08-28T12:39:13Z</dcterms:modified>
</cp:coreProperties>
</file>